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270" r:id="rId2"/>
    <p:sldId id="257" r:id="rId3"/>
    <p:sldId id="259" r:id="rId4"/>
    <p:sldId id="272" r:id="rId5"/>
    <p:sldId id="266" r:id="rId6"/>
    <p:sldId id="271" r:id="rId7"/>
    <p:sldId id="273" r:id="rId8"/>
    <p:sldId id="274" r:id="rId9"/>
    <p:sldId id="277" r:id="rId10"/>
    <p:sldId id="278" r:id="rId11"/>
    <p:sldId id="279" r:id="rId12"/>
    <p:sldId id="280" r:id="rId13"/>
    <p:sldId id="281" r:id="rId14"/>
    <p:sldId id="282" r:id="rId15"/>
    <p:sldId id="283" r:id="rId16"/>
    <p:sldId id="284" r:id="rId17"/>
    <p:sldId id="275" r:id="rId18"/>
    <p:sldId id="287" r:id="rId19"/>
    <p:sldId id="286" r:id="rId20"/>
    <p:sldId id="285" r:id="rId21"/>
  </p:sldIdLst>
  <p:sldSz cx="18288000" cy="10287000"/>
  <p:notesSz cx="6858000" cy="9144000"/>
  <p:embeddedFontLst>
    <p:embeddedFont>
      <p:font typeface="Calibri" panose="020F0502020204030204" pitchFamily="34" charset="0"/>
      <p:regular r:id="rId23"/>
      <p:bold r:id="rId24"/>
      <p:italic r:id="rId25"/>
      <p:boldItalic r:id="rId26"/>
    </p:embeddedFont>
    <p:embeddedFont>
      <p:font typeface="Poppins" panose="020B0604020202020204" charset="0"/>
      <p:regular r:id="rId27"/>
    </p:embeddedFont>
    <p:embeddedFont>
      <p:font typeface="Open Sans Extra Bold"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6" d="100"/>
          <a:sy n="56" d="100"/>
        </p:scale>
        <p:origin x="610"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BFA185-4D33-436C-9890-A95DBC082DB5}" type="datetimeFigureOut">
              <a:rPr lang="en-US" smtClean="0"/>
              <a:t>5/28/2024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F13631-E06D-4DC2-A168-98AA98DDB43F}" type="slidenum">
              <a:rPr lang="en-US" smtClean="0"/>
              <a:t>‹#›</a:t>
            </a:fld>
            <a:endParaRPr lang="en-US"/>
          </a:p>
        </p:txBody>
      </p:sp>
    </p:spTree>
    <p:extLst>
      <p:ext uri="{BB962C8B-B14F-4D97-AF65-F5344CB8AC3E}">
        <p14:creationId xmlns:p14="http://schemas.microsoft.com/office/powerpoint/2010/main" val="1035962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20.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6.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23.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22.png"/><Relationship Id="rId1" Type="http://schemas.openxmlformats.org/officeDocument/2006/relationships/slideLayout" Target="../slideLayouts/slideLayout7.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25.png"/><Relationship Id="rId10" Type="http://schemas.openxmlformats.org/officeDocument/2006/relationships/image" Target="../media/image12.png"/><Relationship Id="rId4" Type="http://schemas.openxmlformats.org/officeDocument/2006/relationships/image" Target="../media/image24.png"/><Relationship Id="rId9" Type="http://schemas.openxmlformats.org/officeDocument/2006/relationships/image" Target="../media/image11.png"/><Relationship Id="rId1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7.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www.assetstore.unity.com/" TargetMode="External"/><Relationship Id="rId2" Type="http://schemas.openxmlformats.org/officeDocument/2006/relationships/hyperlink" Target="http://www.pixabay.com/"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11"/>
          <p:cNvSpPr txBox="1"/>
          <p:nvPr/>
        </p:nvSpPr>
        <p:spPr>
          <a:xfrm>
            <a:off x="0" y="266700"/>
            <a:ext cx="18288000" cy="718145"/>
          </a:xfrm>
          <a:prstGeom prst="rect">
            <a:avLst/>
          </a:prstGeom>
        </p:spPr>
        <p:txBody>
          <a:bodyPr wrap="square" lIns="0" tIns="0" rIns="0" bIns="0" rtlCol="0" anchor="t">
            <a:spAutoFit/>
          </a:bodyPr>
          <a:lstStyle/>
          <a:p>
            <a:pPr algn="ctr">
              <a:lnSpc>
                <a:spcPts val="5604"/>
              </a:lnSpc>
            </a:pPr>
            <a:r>
              <a:rPr lang="en-US" sz="5000" b="1" smtClean="0">
                <a:solidFill>
                  <a:schemeClr val="tx2"/>
                </a:solidFill>
                <a:latin typeface="Times New Roman" panose="02020603050405020304" pitchFamily="18" charset="0"/>
                <a:cs typeface="Times New Roman" panose="02020603050405020304" pitchFamily="18" charset="0"/>
              </a:rPr>
              <a:t>ĐẠI HỌC CÔNG NGHIỆP HÀ NỘI</a:t>
            </a:r>
            <a:endParaRPr lang="en-US" sz="5000" b="1">
              <a:solidFill>
                <a:schemeClr val="tx2"/>
              </a:solidFill>
              <a:latin typeface="Times New Roman" panose="02020603050405020304" pitchFamily="18" charset="0"/>
              <a:cs typeface="Times New Roman" panose="02020603050405020304" pitchFamily="18" charset="0"/>
            </a:endParaRPr>
          </a:p>
        </p:txBody>
      </p:sp>
      <p:sp>
        <p:nvSpPr>
          <p:cNvPr id="5" name="TextBox 11"/>
          <p:cNvSpPr txBox="1"/>
          <p:nvPr/>
        </p:nvSpPr>
        <p:spPr>
          <a:xfrm>
            <a:off x="152400" y="1485900"/>
            <a:ext cx="18288000" cy="658898"/>
          </a:xfrm>
          <a:prstGeom prst="rect">
            <a:avLst/>
          </a:prstGeom>
        </p:spPr>
        <p:txBody>
          <a:bodyPr wrap="square" lIns="0" tIns="0" rIns="0" bIns="0" rtlCol="0" anchor="t">
            <a:spAutoFit/>
          </a:bodyPr>
          <a:lstStyle/>
          <a:p>
            <a:pPr algn="ctr">
              <a:lnSpc>
                <a:spcPts val="5604"/>
              </a:lnSpc>
            </a:pPr>
            <a:r>
              <a:rPr lang="en-US" sz="4002" smtClean="0">
                <a:solidFill>
                  <a:srgbClr val="000000"/>
                </a:solidFill>
                <a:latin typeface="Times New Roman" panose="02020603050405020304" pitchFamily="18" charset="0"/>
                <a:cs typeface="Times New Roman" panose="02020603050405020304" pitchFamily="18" charset="0"/>
              </a:rPr>
              <a:t>KHOA CÔNG NGHỆ THÔNG TIN</a:t>
            </a:r>
            <a:endParaRPr lang="en-US" sz="4002">
              <a:solidFill>
                <a:srgbClr val="000000"/>
              </a:solidFill>
              <a:latin typeface="Times New Roman" panose="02020603050405020304" pitchFamily="18" charset="0"/>
              <a:cs typeface="Times New Roman" panose="02020603050405020304" pitchFamily="18" charset="0"/>
            </a:endParaRPr>
          </a:p>
        </p:txBody>
      </p:sp>
      <p:sp>
        <p:nvSpPr>
          <p:cNvPr id="6" name="TextBox 11"/>
          <p:cNvSpPr txBox="1"/>
          <p:nvPr/>
        </p:nvSpPr>
        <p:spPr>
          <a:xfrm>
            <a:off x="228600" y="2641872"/>
            <a:ext cx="18288000" cy="658898"/>
          </a:xfrm>
          <a:prstGeom prst="rect">
            <a:avLst/>
          </a:prstGeom>
        </p:spPr>
        <p:txBody>
          <a:bodyPr wrap="square" lIns="0" tIns="0" rIns="0" bIns="0" rtlCol="0" anchor="t">
            <a:spAutoFit/>
          </a:bodyPr>
          <a:lstStyle/>
          <a:p>
            <a:pPr algn="ctr">
              <a:lnSpc>
                <a:spcPts val="5604"/>
              </a:lnSpc>
            </a:pPr>
            <a:r>
              <a:rPr lang="en-US" sz="4002" b="1" smtClean="0">
                <a:solidFill>
                  <a:srgbClr val="000000"/>
                </a:solidFill>
                <a:latin typeface="Times New Roman" panose="02020603050405020304" pitchFamily="18" charset="0"/>
                <a:cs typeface="Times New Roman" panose="02020603050405020304" pitchFamily="18" charset="0"/>
              </a:rPr>
              <a:t>ĐỒ ÁN TỐT NGHIỆP</a:t>
            </a:r>
            <a:endParaRPr lang="en-US" sz="4002" b="1">
              <a:solidFill>
                <a:srgbClr val="000000"/>
              </a:solidFill>
              <a:latin typeface="Times New Roman" panose="02020603050405020304" pitchFamily="18" charset="0"/>
              <a:cs typeface="Times New Roman" panose="02020603050405020304" pitchFamily="18" charset="0"/>
            </a:endParaRPr>
          </a:p>
        </p:txBody>
      </p:sp>
      <p:sp>
        <p:nvSpPr>
          <p:cNvPr id="7" name="TextBox 11"/>
          <p:cNvSpPr txBox="1"/>
          <p:nvPr/>
        </p:nvSpPr>
        <p:spPr>
          <a:xfrm>
            <a:off x="114869" y="4381500"/>
            <a:ext cx="18288000" cy="1377044"/>
          </a:xfrm>
          <a:prstGeom prst="rect">
            <a:avLst/>
          </a:prstGeom>
        </p:spPr>
        <p:txBody>
          <a:bodyPr wrap="square" lIns="0" tIns="0" rIns="0" bIns="0" rtlCol="0" anchor="t">
            <a:spAutoFit/>
          </a:bodyPr>
          <a:lstStyle/>
          <a:p>
            <a:pPr algn="ctr">
              <a:lnSpc>
                <a:spcPts val="5604"/>
              </a:lnSpc>
            </a:pPr>
            <a:r>
              <a:rPr lang="en-US" sz="4002" b="1" smtClean="0">
                <a:solidFill>
                  <a:srgbClr val="FF0000"/>
                </a:solidFill>
                <a:latin typeface="Times New Roman" panose="02020603050405020304" pitchFamily="18" charset="0"/>
                <a:cs typeface="Times New Roman" panose="02020603050405020304" pitchFamily="18" charset="0"/>
              </a:rPr>
              <a:t>XÂY DỰNG GAME CHIẾN THUẬT PHÒNG THỦ 2D TRÊN</a:t>
            </a:r>
          </a:p>
          <a:p>
            <a:pPr algn="ctr">
              <a:lnSpc>
                <a:spcPts val="5604"/>
              </a:lnSpc>
            </a:pPr>
            <a:r>
              <a:rPr lang="en-US" sz="4002" b="1" smtClean="0">
                <a:solidFill>
                  <a:srgbClr val="FF0000"/>
                </a:solidFill>
                <a:latin typeface="Times New Roman" panose="02020603050405020304" pitchFamily="18" charset="0"/>
                <a:cs typeface="Times New Roman" panose="02020603050405020304" pitchFamily="18" charset="0"/>
              </a:rPr>
              <a:t> UNITY ENGINE</a:t>
            </a:r>
            <a:endParaRPr lang="en-US" sz="4002" b="1">
              <a:solidFill>
                <a:srgbClr val="FF0000"/>
              </a:solidFill>
              <a:latin typeface="Times New Roman" panose="02020603050405020304" pitchFamily="18" charset="0"/>
              <a:cs typeface="Times New Roman" panose="02020603050405020304" pitchFamily="18" charset="0"/>
            </a:endParaRPr>
          </a:p>
        </p:txBody>
      </p:sp>
      <p:sp>
        <p:nvSpPr>
          <p:cNvPr id="8" name="TextBox 11"/>
          <p:cNvSpPr txBox="1"/>
          <p:nvPr/>
        </p:nvSpPr>
        <p:spPr>
          <a:xfrm>
            <a:off x="5486400" y="6591300"/>
            <a:ext cx="9448800" cy="3489673"/>
          </a:xfrm>
          <a:prstGeom prst="rect">
            <a:avLst/>
          </a:prstGeom>
        </p:spPr>
        <p:txBody>
          <a:bodyPr wrap="square" lIns="0" tIns="0" rIns="0" bIns="0" rtlCol="0" anchor="t">
            <a:spAutoFit/>
          </a:bodyPr>
          <a:lstStyle/>
          <a:p>
            <a:pPr algn="just">
              <a:lnSpc>
                <a:spcPct val="150000"/>
              </a:lnSpc>
            </a:pPr>
            <a:r>
              <a:rPr lang="en-US" sz="4002" b="1" smtClean="0">
                <a:solidFill>
                  <a:srgbClr val="000000"/>
                </a:solidFill>
                <a:latin typeface="Times New Roman" panose="02020603050405020304" pitchFamily="18" charset="0"/>
                <a:cs typeface="Times New Roman" panose="02020603050405020304" pitchFamily="18" charset="0"/>
              </a:rPr>
              <a:t>Sinh </a:t>
            </a:r>
            <a:r>
              <a:rPr lang="en-US" sz="4002" b="1" err="1" smtClean="0">
                <a:solidFill>
                  <a:srgbClr val="000000"/>
                </a:solidFill>
                <a:latin typeface="Times New Roman" panose="02020603050405020304" pitchFamily="18" charset="0"/>
                <a:cs typeface="Times New Roman" panose="02020603050405020304" pitchFamily="18" charset="0"/>
              </a:rPr>
              <a:t>viên</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thực</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hiện</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Nguyễn</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Văn</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Phương</a:t>
            </a:r>
            <a:endParaRPr lang="en-US" sz="4002" b="1" smtClean="0">
              <a:solidFill>
                <a:srgbClr val="000000"/>
              </a:solidFill>
              <a:latin typeface="Times New Roman" panose="02020603050405020304" pitchFamily="18" charset="0"/>
              <a:cs typeface="Times New Roman" panose="02020603050405020304" pitchFamily="18" charset="0"/>
            </a:endParaRPr>
          </a:p>
          <a:p>
            <a:pPr algn="just">
              <a:lnSpc>
                <a:spcPct val="150000"/>
              </a:lnSpc>
            </a:pPr>
            <a:r>
              <a:rPr lang="en-US" sz="4002" b="1" err="1" smtClean="0">
                <a:solidFill>
                  <a:srgbClr val="000000"/>
                </a:solidFill>
                <a:latin typeface="Times New Roman" panose="02020603050405020304" pitchFamily="18" charset="0"/>
                <a:cs typeface="Times New Roman" panose="02020603050405020304" pitchFamily="18" charset="0"/>
              </a:rPr>
              <a:t>Mã</a:t>
            </a:r>
            <a:r>
              <a:rPr lang="en-US" sz="4002" b="1" smtClean="0">
                <a:solidFill>
                  <a:srgbClr val="000000"/>
                </a:solidFill>
                <a:latin typeface="Times New Roman" panose="02020603050405020304" pitchFamily="18" charset="0"/>
                <a:cs typeface="Times New Roman" panose="02020603050405020304" pitchFamily="18" charset="0"/>
              </a:rPr>
              <a:t> </a:t>
            </a:r>
            <a:r>
              <a:rPr lang="en-US" sz="4002" b="1" err="1" smtClean="0">
                <a:solidFill>
                  <a:srgbClr val="000000"/>
                </a:solidFill>
                <a:latin typeface="Times New Roman" panose="02020603050405020304" pitchFamily="18" charset="0"/>
                <a:cs typeface="Times New Roman" panose="02020603050405020304" pitchFamily="18" charset="0"/>
              </a:rPr>
              <a:t>sinh</a:t>
            </a:r>
            <a:r>
              <a:rPr lang="en-US" sz="4002" b="1" smtClean="0">
                <a:solidFill>
                  <a:srgbClr val="000000"/>
                </a:solidFill>
                <a:latin typeface="Times New Roman" panose="02020603050405020304" pitchFamily="18" charset="0"/>
                <a:cs typeface="Times New Roman" panose="02020603050405020304" pitchFamily="18" charset="0"/>
              </a:rPr>
              <a:t> viên: 2020603701</a:t>
            </a:r>
          </a:p>
          <a:p>
            <a:pPr algn="just">
              <a:lnSpc>
                <a:spcPct val="150000"/>
              </a:lnSpc>
            </a:pPr>
            <a:r>
              <a:rPr lang="en-US" sz="4002" b="1" smtClean="0">
                <a:solidFill>
                  <a:srgbClr val="000000"/>
                </a:solidFill>
                <a:latin typeface="Times New Roman" panose="02020603050405020304" pitchFamily="18" charset="0"/>
                <a:cs typeface="Times New Roman" panose="02020603050405020304" pitchFamily="18" charset="0"/>
              </a:rPr>
              <a:t>GVHD: Ths.Trần </a:t>
            </a:r>
            <a:r>
              <a:rPr lang="en-US" sz="4002" b="1">
                <a:solidFill>
                  <a:srgbClr val="000000"/>
                </a:solidFill>
                <a:latin typeface="Times New Roman" panose="02020603050405020304" pitchFamily="18" charset="0"/>
                <a:cs typeface="Times New Roman" panose="02020603050405020304" pitchFamily="18" charset="0"/>
              </a:rPr>
              <a:t>Thanh Hùng</a:t>
            </a:r>
          </a:p>
          <a:p>
            <a:pPr algn="just">
              <a:lnSpc>
                <a:spcPts val="5604"/>
              </a:lnSpc>
            </a:pPr>
            <a:endParaRPr lang="en-US" sz="4002" b="1" smtClean="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00362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2" name="TextBox 12"/>
          <p:cNvSpPr txBox="1"/>
          <p:nvPr/>
        </p:nvSpPr>
        <p:spPr>
          <a:xfrm>
            <a:off x="1445021" y="703262"/>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76400" y="1522571"/>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2) Kẻ địch</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2"/>
          <a:stretch>
            <a:fillRect/>
          </a:stretch>
        </p:blipFill>
        <p:spPr>
          <a:xfrm>
            <a:off x="4495800" y="3619500"/>
            <a:ext cx="8915868" cy="6154988"/>
          </a:xfrm>
          <a:prstGeom prst="rect">
            <a:avLst/>
          </a:prstGeom>
        </p:spPr>
      </p:pic>
      <p:sp>
        <p:nvSpPr>
          <p:cNvPr id="21" name="TextBox 11"/>
          <p:cNvSpPr txBox="1"/>
          <p:nvPr/>
        </p:nvSpPr>
        <p:spPr>
          <a:xfrm>
            <a:off x="3048000" y="2880836"/>
            <a:ext cx="10744200" cy="738664"/>
          </a:xfrm>
          <a:prstGeom prst="rect">
            <a:avLst/>
          </a:prstGeom>
        </p:spPr>
        <p:txBody>
          <a:bodyPr wrap="square" lIns="0" tIns="0" rIns="0" bIns="0" rtlCol="0" anchor="t">
            <a:spAutoFit/>
          </a:bodyPr>
          <a:lstStyle/>
          <a:p>
            <a:pPr lvl="0">
              <a:lnSpc>
                <a:spcPct val="150000"/>
              </a:lnSpc>
              <a:spcBef>
                <a:spcPct val="0"/>
              </a:spcBef>
            </a:pPr>
            <a:r>
              <a:rPr lang="en-US" sz="3200" spc="-40" smtClean="0">
                <a:latin typeface="Times New Roman" panose="02020603050405020304" pitchFamily="18" charset="0"/>
                <a:cs typeface="Times New Roman" panose="02020603050405020304" pitchFamily="18" charset="0"/>
              </a:rPr>
              <a:t>Đặc điểm: Tốc độ di chuyển chậm, lượng máu cao</a:t>
            </a:r>
          </a:p>
        </p:txBody>
      </p:sp>
      <p:pic>
        <p:nvPicPr>
          <p:cNvPr id="2057" name="Picture 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49263" cy="35083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5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03225" cy="427038"/>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5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320675" cy="54133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5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396875" cy="800100"/>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533400" cy="6699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5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708025" cy="754063"/>
          </a:xfrm>
          <a:prstGeom prst="rect">
            <a:avLst/>
          </a:prstGeom>
          <a:noFill/>
          <a:extLst>
            <a:ext uri="{909E8E84-426E-40DD-AFC4-6F175D3DCCD1}">
              <a14:hiddenFill xmlns:a14="http://schemas.microsoft.com/office/drawing/2010/main">
                <a:solidFill>
                  <a:srgbClr val="FFFFFF"/>
                </a:solidFill>
              </a14:hiddenFill>
            </a:ext>
          </a:extLst>
        </p:spPr>
      </p:pic>
      <p:pic>
        <p:nvPicPr>
          <p:cNvPr id="2051" name="Picture 5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0" y="0"/>
            <a:ext cx="898525" cy="960438"/>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5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800100" cy="998538"/>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5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0" y="0"/>
            <a:ext cx="815975" cy="102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9772981"/>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súng máy</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9601200" y="3009900"/>
            <a:ext cx="7239000" cy="5338071"/>
          </a:xfrm>
          <a:prstGeom prst="rect">
            <a:avLst/>
          </a:prstGeom>
        </p:spPr>
      </p:pic>
      <p:sp>
        <p:nvSpPr>
          <p:cNvPr id="9" name="TextBox 11"/>
          <p:cNvSpPr txBox="1"/>
          <p:nvPr/>
        </p:nvSpPr>
        <p:spPr>
          <a:xfrm>
            <a:off x="1866900" y="3735452"/>
            <a:ext cx="6972300" cy="2954655"/>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Đặc điểm</a:t>
            </a:r>
            <a:r>
              <a:rPr lang="en-US" sz="3200" spc="-40" smtClean="0">
                <a:latin typeface="Times New Roman" panose="02020603050405020304" pitchFamily="18" charset="0"/>
                <a:cs typeface="Times New Roman" panose="02020603050405020304" pitchFamily="18" charset="0"/>
              </a:rPr>
              <a:t>: Tốc độ bắn nhanh, sát thương mỗi đòn bắn thấp.</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a:t>
            </a:r>
            <a:r>
              <a:rPr lang="en-US" sz="3200" spc="-40" smtClean="0">
                <a:latin typeface="Times New Roman" panose="02020603050405020304" pitchFamily="18" charset="0"/>
                <a:cs typeface="Times New Roman" panose="02020603050405020304" pitchFamily="18" charset="0"/>
              </a:rPr>
              <a:t>: Những kẻ địch di chuyển nhanh và lượng máu thấp</a:t>
            </a:r>
          </a:p>
        </p:txBody>
      </p:sp>
      <p:pic>
        <p:nvPicPr>
          <p:cNvPr id="4098" name="Picture 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49263" cy="350838"/>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5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03225" cy="427038"/>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5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320675" cy="541338"/>
          </a:xfrm>
          <a:prstGeom prst="rect">
            <a:avLst/>
          </a:prstGeom>
          <a:noFill/>
          <a:extLst>
            <a:ext uri="{909E8E84-426E-40DD-AFC4-6F175D3DCCD1}">
              <a14:hiddenFill xmlns:a14="http://schemas.microsoft.com/office/drawing/2010/main">
                <a:solidFill>
                  <a:srgbClr val="FFFFFF"/>
                </a:solidFill>
              </a14:hiddenFill>
            </a:ext>
          </a:extLst>
        </p:spPr>
      </p:pic>
      <p:pic>
        <p:nvPicPr>
          <p:cNvPr id="4101" name="Picture 5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396875" cy="8001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5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533400" cy="669925"/>
          </a:xfrm>
          <a:prstGeom prst="rect">
            <a:avLst/>
          </a:prstGeom>
          <a:noFill/>
          <a:extLst>
            <a:ext uri="{909E8E84-426E-40DD-AFC4-6F175D3DCCD1}">
              <a14:hiddenFill xmlns:a14="http://schemas.microsoft.com/office/drawing/2010/main">
                <a:solidFill>
                  <a:srgbClr val="FFFFFF"/>
                </a:solidFill>
              </a14:hiddenFill>
            </a:ext>
          </a:extLst>
        </p:spPr>
      </p:pic>
      <p:pic>
        <p:nvPicPr>
          <p:cNvPr id="4103" name="Picture 5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708025" cy="754063"/>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5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0" y="0"/>
            <a:ext cx="898525" cy="960438"/>
          </a:xfrm>
          <a:prstGeom prst="rect">
            <a:avLst/>
          </a:prstGeom>
          <a:noFill/>
          <a:extLst>
            <a:ext uri="{909E8E84-426E-40DD-AFC4-6F175D3DCCD1}">
              <a14:hiddenFill xmlns:a14="http://schemas.microsoft.com/office/drawing/2010/main">
                <a:solidFill>
                  <a:srgbClr val="FFFFFF"/>
                </a:solidFill>
              </a14:hiddenFill>
            </a:ext>
          </a:extLst>
        </p:spPr>
      </p:pic>
      <p:pic>
        <p:nvPicPr>
          <p:cNvPr id="4105" name="Picture 5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800100" cy="998538"/>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5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0" y="0"/>
            <a:ext cx="815975" cy="102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271946"/>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pháo</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8610600" y="3162300"/>
            <a:ext cx="7764899" cy="5743898"/>
          </a:xfrm>
          <a:prstGeom prst="rect">
            <a:avLst/>
          </a:prstGeom>
        </p:spPr>
      </p:pic>
      <p:sp>
        <p:nvSpPr>
          <p:cNvPr id="9" name="TextBox 11"/>
          <p:cNvSpPr txBox="1"/>
          <p:nvPr/>
        </p:nvSpPr>
        <p:spPr>
          <a:xfrm>
            <a:off x="1866900" y="3735452"/>
            <a:ext cx="6972300" cy="2954655"/>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Đặc điểm</a:t>
            </a:r>
            <a:r>
              <a:rPr lang="en-US" sz="3200" spc="-40" smtClean="0">
                <a:latin typeface="Times New Roman" panose="02020603050405020304" pitchFamily="18" charset="0"/>
                <a:cs typeface="Times New Roman" panose="02020603050405020304" pitchFamily="18" charset="0"/>
              </a:rPr>
              <a:t>: Tốc độ chậm, sát thương mỗi đòn bắn cao.</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a:t>
            </a:r>
            <a:r>
              <a:rPr lang="en-US" sz="3200" spc="-40" smtClean="0">
                <a:latin typeface="Times New Roman" panose="02020603050405020304" pitchFamily="18" charset="0"/>
                <a:cs typeface="Times New Roman" panose="02020603050405020304" pitchFamily="18" charset="0"/>
              </a:rPr>
              <a:t>: Những kẻ địch di chuyển chậm và lượng máu cao.</a:t>
            </a:r>
          </a:p>
        </p:txBody>
      </p:sp>
      <p:pic>
        <p:nvPicPr>
          <p:cNvPr id="5122" name="Picture 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49263" cy="350838"/>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5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03225" cy="427038"/>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5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320675" cy="541338"/>
          </a:xfrm>
          <a:prstGeom prst="rect">
            <a:avLst/>
          </a:prstGeom>
          <a:noFill/>
          <a:extLst>
            <a:ext uri="{909E8E84-426E-40DD-AFC4-6F175D3DCCD1}">
              <a14:hiddenFill xmlns:a14="http://schemas.microsoft.com/office/drawing/2010/main">
                <a:solidFill>
                  <a:srgbClr val="FFFFFF"/>
                </a:solidFill>
              </a14:hiddenFill>
            </a:ext>
          </a:extLst>
        </p:spPr>
      </p:pic>
      <p:pic>
        <p:nvPicPr>
          <p:cNvPr id="5125" name="Picture 5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396875" cy="800100"/>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5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533400" cy="669925"/>
          </a:xfrm>
          <a:prstGeom prst="rect">
            <a:avLst/>
          </a:prstGeom>
          <a:noFill/>
          <a:extLst>
            <a:ext uri="{909E8E84-426E-40DD-AFC4-6F175D3DCCD1}">
              <a14:hiddenFill xmlns:a14="http://schemas.microsoft.com/office/drawing/2010/main">
                <a:solidFill>
                  <a:srgbClr val="FFFFFF"/>
                </a:solidFill>
              </a14:hiddenFill>
            </a:ext>
          </a:extLst>
        </p:spPr>
      </p:pic>
      <p:pic>
        <p:nvPicPr>
          <p:cNvPr id="5127" name="Picture 5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708025" cy="754063"/>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5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0" y="0"/>
            <a:ext cx="898525" cy="960438"/>
          </a:xfrm>
          <a:prstGeom prst="rect">
            <a:avLst/>
          </a:prstGeom>
          <a:noFill/>
          <a:extLst>
            <a:ext uri="{909E8E84-426E-40DD-AFC4-6F175D3DCCD1}">
              <a14:hiddenFill xmlns:a14="http://schemas.microsoft.com/office/drawing/2010/main">
                <a:solidFill>
                  <a:srgbClr val="FFFFFF"/>
                </a:solidFill>
              </a14:hiddenFill>
            </a:ext>
          </a:extLst>
        </p:spPr>
      </p:pic>
      <p:pic>
        <p:nvPicPr>
          <p:cNvPr id="5129" name="Picture 5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800100" cy="998538"/>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5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0" y="0"/>
            <a:ext cx="815975" cy="102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8831480"/>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súng ngắm</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9067800" y="3238500"/>
            <a:ext cx="7496920" cy="5562600"/>
          </a:xfrm>
          <a:prstGeom prst="rect">
            <a:avLst/>
          </a:prstGeom>
        </p:spPr>
      </p:pic>
      <p:sp>
        <p:nvSpPr>
          <p:cNvPr id="9" name="TextBox 11"/>
          <p:cNvSpPr txBox="1"/>
          <p:nvPr/>
        </p:nvSpPr>
        <p:spPr>
          <a:xfrm>
            <a:off x="1866900" y="3735452"/>
            <a:ext cx="6972300" cy="2954655"/>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Đặc điểm</a:t>
            </a:r>
            <a:r>
              <a:rPr lang="en-US" sz="3200" spc="-40" smtClean="0">
                <a:latin typeface="Times New Roman" panose="02020603050405020304" pitchFamily="18" charset="0"/>
                <a:cs typeface="Times New Roman" panose="02020603050405020304" pitchFamily="18" charset="0"/>
              </a:rPr>
              <a:t>: Tốc độ bắn nhanh, sát thương trung bình, có thể bắn xuyên qua các kẻ địch.</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a:t>
            </a:r>
            <a:r>
              <a:rPr lang="en-US" sz="3200" spc="-40" smtClean="0">
                <a:latin typeface="Times New Roman" panose="02020603050405020304" pitchFamily="18" charset="0"/>
                <a:cs typeface="Times New Roman" panose="02020603050405020304" pitchFamily="18" charset="0"/>
              </a:rPr>
              <a:t>: Tất cả kẻ địch.</a:t>
            </a:r>
          </a:p>
        </p:txBody>
      </p:sp>
      <p:pic>
        <p:nvPicPr>
          <p:cNvPr id="6146" name="Picture 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49263" cy="350838"/>
          </a:xfrm>
          <a:prstGeom prst="rect">
            <a:avLst/>
          </a:prstGeom>
          <a:noFill/>
          <a:extLst>
            <a:ext uri="{909E8E84-426E-40DD-AFC4-6F175D3DCCD1}">
              <a14:hiddenFill xmlns:a14="http://schemas.microsoft.com/office/drawing/2010/main">
                <a:solidFill>
                  <a:srgbClr val="FFFFFF"/>
                </a:solidFill>
              </a14:hiddenFill>
            </a:ext>
          </a:extLst>
        </p:spPr>
      </p:pic>
      <p:pic>
        <p:nvPicPr>
          <p:cNvPr id="6147" name="Picture 5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03225" cy="427038"/>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5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320675" cy="541338"/>
          </a:xfrm>
          <a:prstGeom prst="rect">
            <a:avLst/>
          </a:prstGeom>
          <a:noFill/>
          <a:extLst>
            <a:ext uri="{909E8E84-426E-40DD-AFC4-6F175D3DCCD1}">
              <a14:hiddenFill xmlns:a14="http://schemas.microsoft.com/office/drawing/2010/main">
                <a:solidFill>
                  <a:srgbClr val="FFFFFF"/>
                </a:solidFill>
              </a14:hiddenFill>
            </a:ext>
          </a:extLst>
        </p:spPr>
      </p:pic>
      <p:pic>
        <p:nvPicPr>
          <p:cNvPr id="6149" name="Picture 5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396875" cy="800100"/>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5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533400" cy="669925"/>
          </a:xfrm>
          <a:prstGeom prst="rect">
            <a:avLst/>
          </a:prstGeom>
          <a:noFill/>
          <a:extLst>
            <a:ext uri="{909E8E84-426E-40DD-AFC4-6F175D3DCCD1}">
              <a14:hiddenFill xmlns:a14="http://schemas.microsoft.com/office/drawing/2010/main">
                <a:solidFill>
                  <a:srgbClr val="FFFFFF"/>
                </a:solidFill>
              </a14:hiddenFill>
            </a:ext>
          </a:extLst>
        </p:spPr>
      </p:pic>
      <p:pic>
        <p:nvPicPr>
          <p:cNvPr id="6151" name="Picture 5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708025" cy="754063"/>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5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0" y="0"/>
            <a:ext cx="898525" cy="960438"/>
          </a:xfrm>
          <a:prstGeom prst="rect">
            <a:avLst/>
          </a:prstGeom>
          <a:noFill/>
          <a:extLst>
            <a:ext uri="{909E8E84-426E-40DD-AFC4-6F175D3DCCD1}">
              <a14:hiddenFill xmlns:a14="http://schemas.microsoft.com/office/drawing/2010/main">
                <a:solidFill>
                  <a:srgbClr val="FFFFFF"/>
                </a:solidFill>
              </a14:hiddenFill>
            </a:ext>
          </a:extLst>
        </p:spPr>
      </p:pic>
      <p:pic>
        <p:nvPicPr>
          <p:cNvPr id="6153" name="Picture 5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800100" cy="998538"/>
          </a:xfrm>
          <a:prstGeom prst="rect">
            <a:avLst/>
          </a:prstGeom>
          <a:noFill/>
          <a:extLst>
            <a:ext uri="{909E8E84-426E-40DD-AFC4-6F175D3DCCD1}">
              <a14:hiddenFill xmlns:a14="http://schemas.microsoft.com/office/drawing/2010/main">
                <a:solidFill>
                  <a:srgbClr val="FFFFFF"/>
                </a:solidFill>
              </a14:hiddenFill>
            </a:ext>
          </a:extLst>
        </p:spPr>
      </p:pic>
      <p:pic>
        <p:nvPicPr>
          <p:cNvPr id="6154" name="Picture 5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0" y="0"/>
            <a:ext cx="815975" cy="102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344005"/>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làm chậm</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9677400" y="3314700"/>
            <a:ext cx="7200507" cy="5353372"/>
          </a:xfrm>
          <a:prstGeom prst="rect">
            <a:avLst/>
          </a:prstGeom>
        </p:spPr>
      </p:pic>
      <p:sp>
        <p:nvSpPr>
          <p:cNvPr id="10" name="TextBox 11"/>
          <p:cNvSpPr txBox="1"/>
          <p:nvPr/>
        </p:nvSpPr>
        <p:spPr>
          <a:xfrm>
            <a:off x="1866900" y="3735452"/>
            <a:ext cx="6972300" cy="2215991"/>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Chức năng: </a:t>
            </a:r>
            <a:r>
              <a:rPr lang="en-US" sz="3200" spc="-40" smtClean="0">
                <a:latin typeface="Times New Roman" panose="02020603050405020304" pitchFamily="18" charset="0"/>
                <a:cs typeface="Times New Roman" panose="02020603050405020304" pitchFamily="18" charset="0"/>
              </a:rPr>
              <a:t>Làm chậm tốc độ chạy của kẻ đich.</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 </a:t>
            </a:r>
            <a:r>
              <a:rPr lang="en-US" sz="3200" spc="-40" smtClean="0">
                <a:latin typeface="Times New Roman" panose="02020603050405020304" pitchFamily="18" charset="0"/>
                <a:cs typeface="Times New Roman" panose="02020603050405020304" pitchFamily="18" charset="0"/>
              </a:rPr>
              <a:t>Mọi loại kẻ địch</a:t>
            </a:r>
          </a:p>
        </p:txBody>
      </p:sp>
      <p:pic>
        <p:nvPicPr>
          <p:cNvPr id="7170" name="Picture 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49263" cy="350838"/>
          </a:xfrm>
          <a:prstGeom prst="rect">
            <a:avLst/>
          </a:prstGeom>
          <a:noFill/>
          <a:extLst>
            <a:ext uri="{909E8E84-426E-40DD-AFC4-6F175D3DCCD1}">
              <a14:hiddenFill xmlns:a14="http://schemas.microsoft.com/office/drawing/2010/main">
                <a:solidFill>
                  <a:srgbClr val="FFFFFF"/>
                </a:solidFill>
              </a14:hiddenFill>
            </a:ext>
          </a:extLst>
        </p:spPr>
      </p:pic>
      <p:pic>
        <p:nvPicPr>
          <p:cNvPr id="7171" name="Picture 5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03225" cy="427038"/>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5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320675" cy="541338"/>
          </a:xfrm>
          <a:prstGeom prst="rect">
            <a:avLst/>
          </a:prstGeom>
          <a:noFill/>
          <a:extLst>
            <a:ext uri="{909E8E84-426E-40DD-AFC4-6F175D3DCCD1}">
              <a14:hiddenFill xmlns:a14="http://schemas.microsoft.com/office/drawing/2010/main">
                <a:solidFill>
                  <a:srgbClr val="FFFFFF"/>
                </a:solidFill>
              </a14:hiddenFill>
            </a:ext>
          </a:extLst>
        </p:spPr>
      </p:pic>
      <p:pic>
        <p:nvPicPr>
          <p:cNvPr id="7173" name="Picture 5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396875" cy="80010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5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533400" cy="669925"/>
          </a:xfrm>
          <a:prstGeom prst="rect">
            <a:avLst/>
          </a:prstGeom>
          <a:noFill/>
          <a:extLst>
            <a:ext uri="{909E8E84-426E-40DD-AFC4-6F175D3DCCD1}">
              <a14:hiddenFill xmlns:a14="http://schemas.microsoft.com/office/drawing/2010/main">
                <a:solidFill>
                  <a:srgbClr val="FFFFFF"/>
                </a:solidFill>
              </a14:hiddenFill>
            </a:ext>
          </a:extLst>
        </p:spPr>
      </p:pic>
      <p:pic>
        <p:nvPicPr>
          <p:cNvPr id="7175" name="Picture 5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708025" cy="754063"/>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5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0" y="0"/>
            <a:ext cx="898525" cy="960438"/>
          </a:xfrm>
          <a:prstGeom prst="rect">
            <a:avLst/>
          </a:prstGeom>
          <a:noFill/>
          <a:extLst>
            <a:ext uri="{909E8E84-426E-40DD-AFC4-6F175D3DCCD1}">
              <a14:hiddenFill xmlns:a14="http://schemas.microsoft.com/office/drawing/2010/main">
                <a:solidFill>
                  <a:srgbClr val="FFFFFF"/>
                </a:solidFill>
              </a14:hiddenFill>
            </a:ext>
          </a:extLst>
        </p:spPr>
      </p:pic>
      <p:pic>
        <p:nvPicPr>
          <p:cNvPr id="7177" name="Picture 5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800100" cy="998538"/>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5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0" y="0"/>
            <a:ext cx="815975" cy="102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2047917"/>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3) Tháp laser</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9601200" y="3086100"/>
            <a:ext cx="7335545" cy="5448625"/>
          </a:xfrm>
          <a:prstGeom prst="rect">
            <a:avLst/>
          </a:prstGeom>
        </p:spPr>
      </p:pic>
      <p:sp>
        <p:nvSpPr>
          <p:cNvPr id="10" name="TextBox 11"/>
          <p:cNvSpPr txBox="1"/>
          <p:nvPr/>
        </p:nvSpPr>
        <p:spPr>
          <a:xfrm>
            <a:off x="1866900" y="3735452"/>
            <a:ext cx="6972300" cy="2215991"/>
          </a:xfrm>
          <a:prstGeom prst="rect">
            <a:avLst/>
          </a:prstGeom>
        </p:spPr>
        <p:txBody>
          <a:bodyPr wrap="square" lIns="0" tIns="0" rIns="0" bIns="0" rtlCol="0" anchor="t">
            <a:spAutoFit/>
          </a:bodyPr>
          <a:lstStyle/>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Đặc điểm</a:t>
            </a:r>
            <a:r>
              <a:rPr lang="en-US" sz="3200" spc="-40" smtClean="0">
                <a:latin typeface="Times New Roman" panose="02020603050405020304" pitchFamily="18" charset="0"/>
                <a:cs typeface="Times New Roman" panose="02020603050405020304" pitchFamily="18" charset="0"/>
              </a:rPr>
              <a:t>: Sát thương liên tục tính trên giây.</a:t>
            </a:r>
          </a:p>
          <a:p>
            <a:pPr marL="457200" lvl="0" indent="-457200">
              <a:lnSpc>
                <a:spcPct val="150000"/>
              </a:lnSpc>
              <a:spcBef>
                <a:spcPct val="0"/>
              </a:spcBef>
              <a:buFont typeface="Arial" panose="020B0604020202020204" pitchFamily="34" charset="0"/>
              <a:buChar char="•"/>
            </a:pPr>
            <a:r>
              <a:rPr lang="en-US" sz="3200" b="1" spc="-40" smtClean="0">
                <a:latin typeface="Times New Roman" panose="02020603050405020304" pitchFamily="18" charset="0"/>
                <a:cs typeface="Times New Roman" panose="02020603050405020304" pitchFamily="18" charset="0"/>
              </a:rPr>
              <a:t>Kẻ địch phù hợp</a:t>
            </a:r>
            <a:r>
              <a:rPr lang="en-US" sz="3200" spc="-40" smtClean="0">
                <a:latin typeface="Times New Roman" panose="02020603050405020304" pitchFamily="18" charset="0"/>
                <a:cs typeface="Times New Roman" panose="02020603050405020304" pitchFamily="18" charset="0"/>
              </a:rPr>
              <a:t>: Mọi loại kẻ địch.</a:t>
            </a:r>
          </a:p>
        </p:txBody>
      </p:sp>
      <p:pic>
        <p:nvPicPr>
          <p:cNvPr id="8194" name="Picture 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49263" cy="350838"/>
          </a:xfrm>
          <a:prstGeom prst="rect">
            <a:avLst/>
          </a:prstGeom>
          <a:noFill/>
          <a:extLst>
            <a:ext uri="{909E8E84-426E-40DD-AFC4-6F175D3DCCD1}">
              <a14:hiddenFill xmlns:a14="http://schemas.microsoft.com/office/drawing/2010/main">
                <a:solidFill>
                  <a:srgbClr val="FFFFFF"/>
                </a:solidFill>
              </a14:hiddenFill>
            </a:ext>
          </a:extLst>
        </p:spPr>
      </p:pic>
      <p:pic>
        <p:nvPicPr>
          <p:cNvPr id="8195" name="Picture 5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403225" cy="427038"/>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5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320675" cy="541338"/>
          </a:xfrm>
          <a:prstGeom prst="rect">
            <a:avLst/>
          </a:prstGeom>
          <a:noFill/>
          <a:extLst>
            <a:ext uri="{909E8E84-426E-40DD-AFC4-6F175D3DCCD1}">
              <a14:hiddenFill xmlns:a14="http://schemas.microsoft.com/office/drawing/2010/main">
                <a:solidFill>
                  <a:srgbClr val="FFFFFF"/>
                </a:solidFill>
              </a14:hiddenFill>
            </a:ext>
          </a:extLst>
        </p:spPr>
      </p:pic>
      <p:pic>
        <p:nvPicPr>
          <p:cNvPr id="8197" name="Picture 5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396875" cy="800100"/>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5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533400" cy="669925"/>
          </a:xfrm>
          <a:prstGeom prst="rect">
            <a:avLst/>
          </a:prstGeom>
          <a:noFill/>
          <a:extLst>
            <a:ext uri="{909E8E84-426E-40DD-AFC4-6F175D3DCCD1}">
              <a14:hiddenFill xmlns:a14="http://schemas.microsoft.com/office/drawing/2010/main">
                <a:solidFill>
                  <a:srgbClr val="FFFFFF"/>
                </a:solidFill>
              </a14:hiddenFill>
            </a:ext>
          </a:extLst>
        </p:spPr>
      </p:pic>
      <p:pic>
        <p:nvPicPr>
          <p:cNvPr id="8199" name="Picture 55"/>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708025" cy="754063"/>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5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0" y="0"/>
            <a:ext cx="898525" cy="960438"/>
          </a:xfrm>
          <a:prstGeom prst="rect">
            <a:avLst/>
          </a:prstGeom>
          <a:noFill/>
          <a:extLst>
            <a:ext uri="{909E8E84-426E-40DD-AFC4-6F175D3DCCD1}">
              <a14:hiddenFill xmlns:a14="http://schemas.microsoft.com/office/drawing/2010/main">
                <a:solidFill>
                  <a:srgbClr val="FFFFFF"/>
                </a:solidFill>
              </a14:hiddenFill>
            </a:ext>
          </a:extLst>
        </p:spPr>
      </p:pic>
      <p:pic>
        <p:nvPicPr>
          <p:cNvPr id="8201" name="Picture 57"/>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800100" cy="998538"/>
          </a:xfrm>
          <a:prstGeom prst="rect">
            <a:avLst/>
          </a:prstGeom>
          <a:noFill/>
          <a:extLst>
            <a:ext uri="{909E8E84-426E-40DD-AFC4-6F175D3DCCD1}">
              <a14:hiddenFill xmlns:a14="http://schemas.microsoft.com/office/drawing/2010/main">
                <a:solidFill>
                  <a:srgbClr val="FFFFFF"/>
                </a:solidFill>
              </a14:hiddenFill>
            </a:ext>
          </a:extLst>
        </p:spPr>
      </p:pic>
      <p:pic>
        <p:nvPicPr>
          <p:cNvPr id="8202" name="Picture 58"/>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0" y="0"/>
            <a:ext cx="815975" cy="102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6327313"/>
      </p:ext>
    </p:extLst>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752600" y="541338"/>
            <a:ext cx="8235255" cy="702115"/>
          </a:xfrm>
          <a:prstGeom prst="rect">
            <a:avLst/>
          </a:prstGeom>
        </p:spPr>
        <p:txBody>
          <a:bodyPr wrap="square" lIns="0" tIns="0" rIns="0" bIns="0" rtlCol="0" anchor="t">
            <a:spAutoFit/>
          </a:bodyPr>
          <a:lstStyle/>
          <a:p>
            <a:pPr algn="l">
              <a:lnSpc>
                <a:spcPts val="6300"/>
              </a:lnSpc>
              <a:spcBef>
                <a:spcPct val="0"/>
              </a:spcBef>
            </a:pPr>
            <a:r>
              <a:rPr lang="en-US" sz="3200" b="1" smtClean="0">
                <a:solidFill>
                  <a:srgbClr val="051D40"/>
                </a:solidFill>
                <a:latin typeface="Times New Roman" panose="02020603050405020304" pitchFamily="18" charset="0"/>
                <a:cs typeface="Times New Roman" panose="02020603050405020304" pitchFamily="18" charset="0"/>
              </a:rPr>
              <a:t>4. Kịch bản game</a:t>
            </a:r>
            <a:endParaRPr lang="en-US" sz="32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866900" y="1296288"/>
            <a:ext cx="16459200" cy="2123658"/>
          </a:xfrm>
          <a:prstGeom prst="rect">
            <a:avLst/>
          </a:prstGeom>
        </p:spPr>
        <p:txBody>
          <a:bodyPr wrap="square" lIns="0" tIns="0" rIns="0" bIns="0" rtlCol="0" anchor="t">
            <a:spAutoFit/>
          </a:bodyPr>
          <a:lstStyle/>
          <a:p>
            <a:pPr lvl="0">
              <a:lnSpc>
                <a:spcPct val="150000"/>
              </a:lnSpc>
              <a:spcBef>
                <a:spcPct val="0"/>
              </a:spcBef>
            </a:pPr>
            <a:r>
              <a:rPr lang="en-US" sz="2800" b="1" spc="-40" smtClean="0">
                <a:solidFill>
                  <a:srgbClr val="051D40"/>
                </a:solidFill>
                <a:latin typeface="Times New Roman" panose="02020603050405020304" pitchFamily="18" charset="0"/>
                <a:cs typeface="Times New Roman" panose="02020603050405020304" pitchFamily="18" charset="0"/>
              </a:rPr>
              <a:t>4.2. Bản đồ</a:t>
            </a:r>
          </a:p>
          <a:p>
            <a:pPr lvl="0">
              <a:lnSpc>
                <a:spcPct val="150000"/>
              </a:lnSpc>
              <a:spcBef>
                <a:spcPct val="0"/>
              </a:spcBef>
            </a:pPr>
            <a:endParaRPr lang="en-US" sz="3200" b="1" spc="-40" smtClean="0">
              <a:solidFill>
                <a:srgbClr val="051D40"/>
              </a:solidFill>
              <a:latin typeface="Times New Roman" panose="02020603050405020304" pitchFamily="18" charset="0"/>
              <a:cs typeface="Times New Roman" panose="02020603050405020304" pitchFamily="18" charset="0"/>
            </a:endParaRP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8" name="Picture 7"/>
          <p:cNvPicPr/>
          <p:nvPr/>
        </p:nvPicPr>
        <p:blipFill>
          <a:blip r:embed="rId2"/>
          <a:stretch>
            <a:fillRect/>
          </a:stretch>
        </p:blipFill>
        <p:spPr>
          <a:xfrm>
            <a:off x="2286000" y="2188845"/>
            <a:ext cx="5580380" cy="3131820"/>
          </a:xfrm>
          <a:prstGeom prst="rect">
            <a:avLst/>
          </a:prstGeom>
          <a:ln w="127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p:cNvPicPr/>
          <p:nvPr/>
        </p:nvPicPr>
        <p:blipFill>
          <a:blip r:embed="rId3"/>
          <a:stretch>
            <a:fillRect/>
          </a:stretch>
        </p:blipFill>
        <p:spPr>
          <a:xfrm>
            <a:off x="9448800" y="2207895"/>
            <a:ext cx="5580380" cy="3148965"/>
          </a:xfrm>
          <a:prstGeom prst="rect">
            <a:avLst/>
          </a:prstGeom>
          <a:ln w="19050">
            <a:solidFill>
              <a:schemeClr val="tx1"/>
            </a:solidFill>
          </a:ln>
        </p:spPr>
      </p:pic>
      <p:pic>
        <p:nvPicPr>
          <p:cNvPr id="10" name="Picture 9"/>
          <p:cNvPicPr/>
          <p:nvPr/>
        </p:nvPicPr>
        <p:blipFill>
          <a:blip r:embed="rId4"/>
          <a:stretch>
            <a:fillRect/>
          </a:stretch>
        </p:blipFill>
        <p:spPr>
          <a:xfrm>
            <a:off x="2309812" y="6157595"/>
            <a:ext cx="5580380" cy="3131820"/>
          </a:xfrm>
          <a:prstGeom prst="rect">
            <a:avLst/>
          </a:prstGeom>
          <a:ln w="19050">
            <a:solidFill>
              <a:schemeClr val="tx1"/>
            </a:solidFill>
          </a:ln>
        </p:spPr>
      </p:pic>
      <p:pic>
        <p:nvPicPr>
          <p:cNvPr id="11" name="Picture 10"/>
          <p:cNvPicPr/>
          <p:nvPr/>
        </p:nvPicPr>
        <p:blipFill>
          <a:blip r:embed="rId5"/>
          <a:stretch>
            <a:fillRect/>
          </a:stretch>
        </p:blipFill>
        <p:spPr>
          <a:xfrm>
            <a:off x="9448800" y="6104890"/>
            <a:ext cx="5580380" cy="3146425"/>
          </a:xfrm>
          <a:prstGeom prst="rect">
            <a:avLst/>
          </a:prstGeom>
          <a:ln w="12700">
            <a:solidFill>
              <a:schemeClr val="tx1"/>
            </a:solidFill>
          </a:ln>
        </p:spPr>
      </p:pic>
      <p:pic>
        <p:nvPicPr>
          <p:cNvPr id="9218" name="Picture 5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0"/>
            <a:ext cx="449263" cy="350838"/>
          </a:xfrm>
          <a:prstGeom prst="rect">
            <a:avLst/>
          </a:prstGeom>
          <a:noFill/>
          <a:extLst>
            <a:ext uri="{909E8E84-426E-40DD-AFC4-6F175D3DCCD1}">
              <a14:hiddenFill xmlns:a14="http://schemas.microsoft.com/office/drawing/2010/main">
                <a:solidFill>
                  <a:srgbClr val="FFFFFF"/>
                </a:solidFill>
              </a14:hiddenFill>
            </a:ext>
          </a:extLst>
        </p:spPr>
      </p:pic>
      <p:pic>
        <p:nvPicPr>
          <p:cNvPr id="9219" name="Picture 5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403225" cy="427038"/>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5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0" y="0"/>
            <a:ext cx="320675" cy="541338"/>
          </a:xfrm>
          <a:prstGeom prst="rect">
            <a:avLst/>
          </a:prstGeom>
          <a:noFill/>
          <a:extLst>
            <a:ext uri="{909E8E84-426E-40DD-AFC4-6F175D3DCCD1}">
              <a14:hiddenFill xmlns:a14="http://schemas.microsoft.com/office/drawing/2010/main">
                <a:solidFill>
                  <a:srgbClr val="FFFFFF"/>
                </a:solidFill>
              </a14:hiddenFill>
            </a:ext>
          </a:extLst>
        </p:spPr>
      </p:pic>
      <p:pic>
        <p:nvPicPr>
          <p:cNvPr id="9221" name="Picture 5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0" y="0"/>
            <a:ext cx="396875" cy="800100"/>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54"/>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533400" cy="669925"/>
          </a:xfrm>
          <a:prstGeom prst="rect">
            <a:avLst/>
          </a:prstGeom>
          <a:noFill/>
          <a:extLst>
            <a:ext uri="{909E8E84-426E-40DD-AFC4-6F175D3DCCD1}">
              <a14:hiddenFill xmlns:a14="http://schemas.microsoft.com/office/drawing/2010/main">
                <a:solidFill>
                  <a:srgbClr val="FFFFFF"/>
                </a:solidFill>
              </a14:hiddenFill>
            </a:ext>
          </a:extLst>
        </p:spPr>
      </p:pic>
      <p:pic>
        <p:nvPicPr>
          <p:cNvPr id="9223" name="Picture 55"/>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0" y="0"/>
            <a:ext cx="708025" cy="754063"/>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56"/>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0" y="0"/>
            <a:ext cx="898525" cy="960438"/>
          </a:xfrm>
          <a:prstGeom prst="rect">
            <a:avLst/>
          </a:prstGeom>
          <a:noFill/>
          <a:extLst>
            <a:ext uri="{909E8E84-426E-40DD-AFC4-6F175D3DCCD1}">
              <a14:hiddenFill xmlns:a14="http://schemas.microsoft.com/office/drawing/2010/main">
                <a:solidFill>
                  <a:srgbClr val="FFFFFF"/>
                </a:solidFill>
              </a14:hiddenFill>
            </a:ext>
          </a:extLst>
        </p:spPr>
      </p:pic>
      <p:pic>
        <p:nvPicPr>
          <p:cNvPr id="9225" name="Picture 57"/>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800100" cy="998538"/>
          </a:xfrm>
          <a:prstGeom prst="rect">
            <a:avLst/>
          </a:prstGeom>
          <a:noFill/>
          <a:extLst>
            <a:ext uri="{909E8E84-426E-40DD-AFC4-6F175D3DCCD1}">
              <a14:hiddenFill xmlns:a14="http://schemas.microsoft.com/office/drawing/2010/main">
                <a:solidFill>
                  <a:srgbClr val="FFFFFF"/>
                </a:solidFill>
              </a14:hiddenFill>
            </a:ext>
          </a:extLst>
        </p:spPr>
      </p:pic>
      <p:pic>
        <p:nvPicPr>
          <p:cNvPr id="9226" name="Picture 58"/>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815975" cy="1020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7931714"/>
      </p:ext>
    </p:extLst>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2" name="TextBox 12"/>
          <p:cNvSpPr txBox="1"/>
          <p:nvPr/>
        </p:nvSpPr>
        <p:spPr>
          <a:xfrm>
            <a:off x="838200" y="495300"/>
            <a:ext cx="8235255" cy="702115"/>
          </a:xfrm>
          <a:prstGeom prst="rect">
            <a:avLst/>
          </a:prstGeom>
        </p:spPr>
        <p:txBody>
          <a:bodyPr wrap="square" lIns="0" tIns="0" rIns="0" bIns="0" rtlCol="0" anchor="t">
            <a:spAutoFit/>
          </a:bodyPr>
          <a:lstStyle/>
          <a:p>
            <a:pPr algn="l">
              <a:lnSpc>
                <a:spcPts val="6300"/>
              </a:lnSpc>
              <a:spcBef>
                <a:spcPct val="0"/>
              </a:spcBef>
            </a:pPr>
            <a:r>
              <a:rPr lang="en-US" sz="3200" b="1" smtClean="0">
                <a:solidFill>
                  <a:srgbClr val="051D40"/>
                </a:solidFill>
                <a:latin typeface="Times New Roman" panose="02020603050405020304" pitchFamily="18" charset="0"/>
                <a:cs typeface="Times New Roman" panose="02020603050405020304" pitchFamily="18" charset="0"/>
              </a:rPr>
              <a:t>5. Kết quả đạt được</a:t>
            </a:r>
            <a:endParaRPr lang="en-US" sz="3200" b="1">
              <a:solidFill>
                <a:srgbClr val="051D4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557214" y="5524501"/>
            <a:ext cx="5791200" cy="3418943"/>
          </a:xfrm>
          <a:prstGeom prst="rect">
            <a:avLst/>
          </a:prstGeom>
        </p:spPr>
      </p:pic>
      <p:pic>
        <p:nvPicPr>
          <p:cNvPr id="10" name="Picture 9"/>
          <p:cNvPicPr/>
          <p:nvPr/>
        </p:nvPicPr>
        <p:blipFill>
          <a:blip r:embed="rId3"/>
          <a:stretch>
            <a:fillRect/>
          </a:stretch>
        </p:blipFill>
        <p:spPr>
          <a:xfrm>
            <a:off x="1676400" y="1553390"/>
            <a:ext cx="6629400" cy="3513910"/>
          </a:xfrm>
          <a:prstGeom prst="rect">
            <a:avLst/>
          </a:prstGeom>
          <a:ln w="19050">
            <a:solidFill>
              <a:schemeClr val="tx1"/>
            </a:solidFill>
          </a:ln>
        </p:spPr>
      </p:pic>
      <p:pic>
        <p:nvPicPr>
          <p:cNvPr id="11" name="Picture 10"/>
          <p:cNvPicPr/>
          <p:nvPr/>
        </p:nvPicPr>
        <p:blipFill>
          <a:blip r:embed="rId4"/>
          <a:stretch>
            <a:fillRect/>
          </a:stretch>
        </p:blipFill>
        <p:spPr>
          <a:xfrm>
            <a:off x="9601200" y="1790700"/>
            <a:ext cx="5867400" cy="3136265"/>
          </a:xfrm>
          <a:prstGeom prst="rect">
            <a:avLst/>
          </a:prstGeom>
          <a:ln w="12700">
            <a:solidFill>
              <a:schemeClr val="tx1"/>
            </a:solidFill>
          </a:ln>
        </p:spPr>
      </p:pic>
      <p:pic>
        <p:nvPicPr>
          <p:cNvPr id="13" name="Picture 12"/>
          <p:cNvPicPr/>
          <p:nvPr/>
        </p:nvPicPr>
        <p:blipFill>
          <a:blip r:embed="rId5"/>
          <a:stretch>
            <a:fillRect/>
          </a:stretch>
        </p:blipFill>
        <p:spPr>
          <a:xfrm>
            <a:off x="6629400" y="5524501"/>
            <a:ext cx="5334000" cy="3361690"/>
          </a:xfrm>
          <a:prstGeom prst="rect">
            <a:avLst/>
          </a:prstGeom>
          <a:ln w="12700">
            <a:solidFill>
              <a:schemeClr val="tx1"/>
            </a:solidFill>
          </a:ln>
        </p:spPr>
      </p:pic>
      <p:pic>
        <p:nvPicPr>
          <p:cNvPr id="14" name="Picture 13"/>
          <p:cNvPicPr/>
          <p:nvPr/>
        </p:nvPicPr>
        <p:blipFill>
          <a:blip r:embed="rId6"/>
          <a:stretch>
            <a:fillRect/>
          </a:stretch>
        </p:blipFill>
        <p:spPr>
          <a:xfrm>
            <a:off x="12244386" y="5524501"/>
            <a:ext cx="5586414" cy="3279925"/>
          </a:xfrm>
          <a:prstGeom prst="rect">
            <a:avLst/>
          </a:prstGeom>
          <a:ln w="12700">
            <a:solidFill>
              <a:schemeClr val="tx1"/>
            </a:solidFill>
          </a:ln>
        </p:spPr>
      </p:pic>
    </p:spTree>
    <p:extLst>
      <p:ext uri="{BB962C8B-B14F-4D97-AF65-F5344CB8AC3E}">
        <p14:creationId xmlns:p14="http://schemas.microsoft.com/office/powerpoint/2010/main" val="2810951824"/>
      </p:ext>
    </p:extLst>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2" name="TextBox 12"/>
          <p:cNvSpPr txBox="1"/>
          <p:nvPr/>
        </p:nvSpPr>
        <p:spPr>
          <a:xfrm>
            <a:off x="685800" y="571500"/>
            <a:ext cx="18288000" cy="702115"/>
          </a:xfrm>
          <a:prstGeom prst="rect">
            <a:avLst/>
          </a:prstGeom>
        </p:spPr>
        <p:txBody>
          <a:bodyPr wrap="square" lIns="0" tIns="0" rIns="0" bIns="0" rtlCol="0" anchor="t">
            <a:spAutoFit/>
          </a:bodyPr>
          <a:lstStyle/>
          <a:p>
            <a:pPr algn="l">
              <a:lnSpc>
                <a:spcPts val="6300"/>
              </a:lnSpc>
              <a:spcBef>
                <a:spcPct val="0"/>
              </a:spcBef>
            </a:pPr>
            <a:r>
              <a:rPr lang="en-US" sz="3200" b="1" smtClean="0">
                <a:solidFill>
                  <a:srgbClr val="051D40"/>
                </a:solidFill>
                <a:latin typeface="Times New Roman" panose="02020603050405020304" pitchFamily="18" charset="0"/>
                <a:cs typeface="Times New Roman" panose="02020603050405020304" pitchFamily="18" charset="0"/>
              </a:rPr>
              <a:t>5</a:t>
            </a:r>
            <a:r>
              <a:rPr lang="en-US" sz="3200" b="1" smtClean="0">
                <a:solidFill>
                  <a:srgbClr val="051D40"/>
                </a:solidFill>
                <a:latin typeface="Times New Roman" panose="02020603050405020304" pitchFamily="18" charset="0"/>
                <a:cs typeface="Times New Roman" panose="02020603050405020304" pitchFamily="18" charset="0"/>
              </a:rPr>
              <a:t>. Tối ưu</a:t>
            </a:r>
            <a:endParaRPr lang="en-US" sz="3200" b="1">
              <a:solidFill>
                <a:srgbClr val="051D40"/>
              </a:solidFill>
              <a:latin typeface="Times New Roman" panose="02020603050405020304" pitchFamily="18" charset="0"/>
              <a:cs typeface="Times New Roman" panose="02020603050405020304" pitchFamily="18" charset="0"/>
            </a:endParaRPr>
          </a:p>
        </p:txBody>
      </p:sp>
      <p:sp>
        <p:nvSpPr>
          <p:cNvPr id="8" name="TextBox 12"/>
          <p:cNvSpPr txBox="1"/>
          <p:nvPr/>
        </p:nvSpPr>
        <p:spPr>
          <a:xfrm>
            <a:off x="685800" y="1638300"/>
            <a:ext cx="18288000" cy="702115"/>
          </a:xfrm>
          <a:prstGeom prst="rect">
            <a:avLst/>
          </a:prstGeom>
        </p:spPr>
        <p:txBody>
          <a:bodyPr wrap="square" lIns="0" tIns="0" rIns="0" bIns="0" rtlCol="0" anchor="t">
            <a:spAutoFit/>
          </a:bodyPr>
          <a:lstStyle/>
          <a:p>
            <a:pPr algn="l">
              <a:lnSpc>
                <a:spcPts val="6300"/>
              </a:lnSpc>
              <a:spcBef>
                <a:spcPct val="0"/>
              </a:spcBef>
            </a:pPr>
            <a:r>
              <a:rPr lang="en-US" sz="3200" b="1" smtClean="0">
                <a:solidFill>
                  <a:srgbClr val="051D40"/>
                </a:solidFill>
                <a:latin typeface="Times New Roman" panose="02020603050405020304" pitchFamily="18" charset="0"/>
                <a:cs typeface="Times New Roman" panose="02020603050405020304" pitchFamily="18" charset="0"/>
              </a:rPr>
              <a:t>5.1. Object Pool</a:t>
            </a:r>
            <a:endParaRPr lang="en-US" sz="3200" b="1">
              <a:solidFill>
                <a:srgbClr val="051D40"/>
              </a:solidFill>
              <a:latin typeface="Times New Roman" panose="02020603050405020304" pitchFamily="18" charset="0"/>
              <a:cs typeface="Times New Roman" panose="02020603050405020304" pitchFamily="18" charset="0"/>
            </a:endParaRPr>
          </a:p>
        </p:txBody>
      </p:sp>
      <p:sp>
        <p:nvSpPr>
          <p:cNvPr id="9" name="TextBox 12"/>
          <p:cNvSpPr txBox="1"/>
          <p:nvPr/>
        </p:nvSpPr>
        <p:spPr>
          <a:xfrm>
            <a:off x="762000" y="2476500"/>
            <a:ext cx="16154400" cy="5655394"/>
          </a:xfrm>
          <a:prstGeom prst="rect">
            <a:avLst/>
          </a:prstGeom>
        </p:spPr>
        <p:txBody>
          <a:bodyPr wrap="square" lIns="0" tIns="0" rIns="0" bIns="0" rtlCol="0" anchor="t">
            <a:spAutoFit/>
          </a:bodyPr>
          <a:lstStyle/>
          <a:p>
            <a:pPr>
              <a:lnSpc>
                <a:spcPts val="6300"/>
              </a:lnSpc>
              <a:spcBef>
                <a:spcPct val="0"/>
              </a:spcBef>
            </a:pPr>
            <a:r>
              <a:rPr lang="vi-VN" sz="3200">
                <a:solidFill>
                  <a:srgbClr val="051D40"/>
                </a:solidFill>
                <a:latin typeface="Times New Roman" panose="02020603050405020304" pitchFamily="18" charset="0"/>
                <a:cs typeface="Times New Roman" panose="02020603050405020304" pitchFamily="18" charset="0"/>
              </a:rPr>
              <a:t>Object Pooling là một kỹ thuật cho phép sử dụng lại những đối tượng đã sản sinh ra trước đó thay vì xóa bỏ đối tượng cũ và tạo ra đối tượng mới. Điều này sẽ giảm thiểu tình trạng bộ nhớ bị phân mảnh.</a:t>
            </a:r>
          </a:p>
          <a:p>
            <a:pPr>
              <a:lnSpc>
                <a:spcPts val="6300"/>
              </a:lnSpc>
              <a:spcBef>
                <a:spcPct val="0"/>
              </a:spcBef>
            </a:pPr>
            <a:r>
              <a:rPr lang="vi-VN" sz="3200">
                <a:solidFill>
                  <a:srgbClr val="051D40"/>
                </a:solidFill>
                <a:latin typeface="Times New Roman" panose="02020603050405020304" pitchFamily="18" charset="0"/>
                <a:cs typeface="Times New Roman" panose="02020603050405020304" pitchFamily="18" charset="0"/>
              </a:rPr>
              <a:t>Cụ thể với dự án. Khi tháp tấn công kẻ địch sẽ tạo ra rất nhiều đạn, thay vì xóa bỏ nó thì em sẽ sử dụng Object Pooling để tái sử dụng đạn bằng cách tắt những viên đạn đã được sử dụng thay vì xóa bỏ chúng và khi nào cần sản sinh ra đạn em sẽ sử dụng lại viên đạn cũ sau đó thay đổi giá trị thuộc tính của viên đạn và tiếp tục sử dụng.</a:t>
            </a:r>
          </a:p>
        </p:txBody>
      </p:sp>
    </p:spTree>
    <p:extLst>
      <p:ext uri="{BB962C8B-B14F-4D97-AF65-F5344CB8AC3E}">
        <p14:creationId xmlns:p14="http://schemas.microsoft.com/office/powerpoint/2010/main" val="2778392945"/>
      </p:ext>
    </p:extLst>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2" name="TextBox 12"/>
          <p:cNvSpPr txBox="1"/>
          <p:nvPr/>
        </p:nvSpPr>
        <p:spPr>
          <a:xfrm>
            <a:off x="1397396" y="1321984"/>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6. Kết luận</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752600" y="2476500"/>
            <a:ext cx="15087600" cy="5170646"/>
          </a:xfrm>
          <a:prstGeom prst="rect">
            <a:avLst/>
          </a:prstGeom>
        </p:spPr>
        <p:txBody>
          <a:bodyPr wrap="square" lIns="0" tIns="0" rIns="0" bIns="0" rtlCol="0" anchor="t">
            <a:spAutoFit/>
          </a:bodyPr>
          <a:lstStyle/>
          <a:p>
            <a:pPr marL="457200" lvl="0" indent="-457200" algn="just">
              <a:lnSpc>
                <a:spcPct val="150000"/>
              </a:lnSpc>
              <a:spcBef>
                <a:spcPct val="0"/>
              </a:spcBef>
              <a:buFont typeface="Arial" panose="020B0604020202020204" pitchFamily="34" charset="0"/>
              <a:buChar char="•"/>
            </a:pPr>
            <a:r>
              <a:rPr lang="en-US" sz="3200" spc="-40" smtClean="0">
                <a:solidFill>
                  <a:srgbClr val="051D40"/>
                </a:solidFill>
                <a:latin typeface="Times New Roman" panose="02020603050405020304" pitchFamily="18" charset="0"/>
                <a:cs typeface="Times New Roman" panose="02020603050405020304" pitchFamily="18" charset="0"/>
              </a:rPr>
              <a:t>	Trong </a:t>
            </a:r>
            <a:r>
              <a:rPr lang="vi-VN" sz="3200" spc="-40" smtClean="0">
                <a:solidFill>
                  <a:srgbClr val="051D40"/>
                </a:solidFill>
                <a:latin typeface="Times New Roman" panose="02020603050405020304" pitchFamily="18" charset="0"/>
                <a:cs typeface="Times New Roman" panose="02020603050405020304" pitchFamily="18" charset="0"/>
              </a:rPr>
              <a:t>suốt </a:t>
            </a:r>
            <a:r>
              <a:rPr lang="vi-VN" sz="3200" spc="-40">
                <a:solidFill>
                  <a:srgbClr val="051D40"/>
                </a:solidFill>
                <a:latin typeface="Times New Roman" panose="02020603050405020304" pitchFamily="18" charset="0"/>
                <a:cs typeface="Times New Roman" panose="02020603050405020304" pitchFamily="18" charset="0"/>
              </a:rPr>
              <a:t>quá trình thực hiện đồ án game game phòng thủ 2D. Nhờ vào những định hướng và chỉ dẫn của ThS. Trần Thanh Hùng, đồ án đã đạt được những thành tựu đáng kể. Em đã xây dựng được một tựa game 2D chiến thuật đồ họa bắt mắt lối chơi hấp </a:t>
            </a:r>
            <a:r>
              <a:rPr lang="vi-VN" sz="3200" spc="-40" smtClean="0">
                <a:solidFill>
                  <a:srgbClr val="051D40"/>
                </a:solidFill>
                <a:latin typeface="Times New Roman" panose="02020603050405020304" pitchFamily="18" charset="0"/>
                <a:cs typeface="Times New Roman" panose="02020603050405020304" pitchFamily="18" charset="0"/>
              </a:rPr>
              <a:t>dẫn</a:t>
            </a:r>
            <a:r>
              <a:rPr lang="en-US" sz="3200" spc="-40" smtClean="0">
                <a:solidFill>
                  <a:srgbClr val="051D40"/>
                </a:solidFill>
                <a:latin typeface="Times New Roman" panose="02020603050405020304" pitchFamily="18" charset="0"/>
                <a:cs typeface="Times New Roman" panose="02020603050405020304" pitchFamily="18" charset="0"/>
              </a:rPr>
              <a:t> bao gồm 20 màn chơi với đa dạng bản đồ và chiến thuật khác nhau.</a:t>
            </a:r>
            <a:endParaRPr lang="vi-VN" sz="3200" spc="-40">
              <a:solidFill>
                <a:srgbClr val="051D40"/>
              </a:solidFill>
              <a:latin typeface="Times New Roman" panose="02020603050405020304" pitchFamily="18" charset="0"/>
              <a:cs typeface="Times New Roman" panose="02020603050405020304" pitchFamily="18" charset="0"/>
            </a:endParaRPr>
          </a:p>
          <a:p>
            <a:pPr marL="457200" lvl="0" indent="-457200" algn="just">
              <a:lnSpc>
                <a:spcPct val="150000"/>
              </a:lnSpc>
              <a:spcBef>
                <a:spcPct val="0"/>
              </a:spcBef>
              <a:buFont typeface="Arial" panose="020B0604020202020204" pitchFamily="34" charset="0"/>
              <a:buChar char="•"/>
            </a:pPr>
            <a:r>
              <a:rPr lang="en-US" sz="3200" spc="-40" smtClean="0">
                <a:solidFill>
                  <a:srgbClr val="051D40"/>
                </a:solidFill>
                <a:latin typeface="Times New Roman" panose="02020603050405020304" pitchFamily="18" charset="0"/>
                <a:cs typeface="Times New Roman" panose="02020603050405020304" pitchFamily="18" charset="0"/>
              </a:rPr>
              <a:t>	Thông qua đồ án </a:t>
            </a:r>
            <a:r>
              <a:rPr lang="vi-VN" sz="3200" spc="-40" smtClean="0">
                <a:solidFill>
                  <a:srgbClr val="051D40"/>
                </a:solidFill>
                <a:latin typeface="Times New Roman" panose="02020603050405020304" pitchFamily="18" charset="0"/>
                <a:cs typeface="Times New Roman" panose="02020603050405020304" pitchFamily="18" charset="0"/>
              </a:rPr>
              <a:t>đã </a:t>
            </a:r>
            <a:r>
              <a:rPr lang="en-US" sz="3200" spc="-40" smtClean="0">
                <a:solidFill>
                  <a:srgbClr val="051D40"/>
                </a:solidFill>
                <a:latin typeface="Times New Roman" panose="02020603050405020304" pitchFamily="18" charset="0"/>
                <a:cs typeface="Times New Roman" panose="02020603050405020304" pitchFamily="18" charset="0"/>
              </a:rPr>
              <a:t>em </a:t>
            </a:r>
            <a:r>
              <a:rPr lang="vi-VN" sz="3200" spc="-40" smtClean="0">
                <a:solidFill>
                  <a:srgbClr val="051D40"/>
                </a:solidFill>
                <a:latin typeface="Times New Roman" panose="02020603050405020304" pitchFamily="18" charset="0"/>
                <a:cs typeface="Times New Roman" panose="02020603050405020304" pitchFamily="18" charset="0"/>
              </a:rPr>
              <a:t>học được cách để tạo ra một sản phẩm game với đầy đủ các tính năng chính thông qua dự án hiểu được những công đoạn từ lên ý tưởng, thiết kế game kiểm thử…</a:t>
            </a:r>
            <a:endParaRPr lang="vi-VN" sz="3200" spc="-40">
              <a:solidFill>
                <a:srgbClr val="051D4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1187008"/>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14517814" y="-315404"/>
            <a:ext cx="3964281" cy="10917809"/>
            <a:chOff x="0" y="0"/>
            <a:chExt cx="1044090" cy="2875472"/>
          </a:xfrm>
        </p:grpSpPr>
        <p:sp>
          <p:nvSpPr>
            <p:cNvPr id="3" name="Freeform 3"/>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145DA0"/>
            </a:solidFill>
            <a:ln cap="sq">
              <a:noFill/>
              <a:prstDash val="solid"/>
              <a:miter/>
            </a:ln>
          </p:spPr>
        </p:sp>
        <p:sp>
          <p:nvSpPr>
            <p:cNvPr id="4" name="TextBox 4"/>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5" name="TextBox 5"/>
          <p:cNvSpPr txBox="1"/>
          <p:nvPr/>
        </p:nvSpPr>
        <p:spPr>
          <a:xfrm>
            <a:off x="4157723" y="1562100"/>
            <a:ext cx="6760246" cy="1139992"/>
          </a:xfrm>
          <a:prstGeom prst="rect">
            <a:avLst/>
          </a:prstGeom>
        </p:spPr>
        <p:txBody>
          <a:bodyPr lIns="0" tIns="0" rIns="0" bIns="0" rtlCol="0" anchor="t">
            <a:spAutoFit/>
          </a:bodyPr>
          <a:lstStyle/>
          <a:p>
            <a:pPr algn="ctr">
              <a:lnSpc>
                <a:spcPts val="10248"/>
              </a:lnSpc>
              <a:spcBef>
                <a:spcPct val="0"/>
              </a:spcBef>
            </a:pPr>
            <a:r>
              <a:rPr lang="en-US" sz="4800" b="1" smtClean="0">
                <a:solidFill>
                  <a:srgbClr val="051D40"/>
                </a:solidFill>
                <a:latin typeface="Times New Roman" panose="02020603050405020304" pitchFamily="18" charset="0"/>
                <a:cs typeface="Times New Roman" panose="02020603050405020304" pitchFamily="18" charset="0"/>
              </a:rPr>
              <a:t>Nội dung</a:t>
            </a:r>
            <a:endParaRPr lang="en-US" sz="4800" b="1">
              <a:solidFill>
                <a:srgbClr val="051D40"/>
              </a:solidFill>
              <a:latin typeface="Times New Roman" panose="02020603050405020304" pitchFamily="18" charset="0"/>
              <a:cs typeface="Times New Roman" panose="02020603050405020304" pitchFamily="18" charset="0"/>
            </a:endParaRPr>
          </a:p>
        </p:txBody>
      </p:sp>
      <p:grpSp>
        <p:nvGrpSpPr>
          <p:cNvPr id="6" name="Group 6"/>
          <p:cNvGrpSpPr/>
          <p:nvPr/>
        </p:nvGrpSpPr>
        <p:grpSpPr>
          <a:xfrm>
            <a:off x="-2405684" y="-2060848"/>
            <a:ext cx="3735531" cy="3735531"/>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9" name="Freeform 9"/>
          <p:cNvSpPr/>
          <p:nvPr/>
        </p:nvSpPr>
        <p:spPr>
          <a:xfrm rot="5400000">
            <a:off x="3675583" y="3159437"/>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11" name="TextBox 11"/>
          <p:cNvSpPr txBox="1"/>
          <p:nvPr/>
        </p:nvSpPr>
        <p:spPr>
          <a:xfrm>
            <a:off x="4900122" y="3153954"/>
            <a:ext cx="5460368" cy="528991"/>
          </a:xfrm>
          <a:prstGeom prst="rect">
            <a:avLst/>
          </a:prstGeom>
        </p:spPr>
        <p:txBody>
          <a:bodyPr wrap="square"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Giới thiệu trò chơi</a:t>
            </a:r>
            <a:endParaRPr lang="en-US" sz="4800" spc="-57">
              <a:solidFill>
                <a:srgbClr val="051D40"/>
              </a:solidFill>
              <a:latin typeface="Times New Roman" panose="02020603050405020304" pitchFamily="18" charset="0"/>
              <a:cs typeface="Times New Roman" panose="02020603050405020304" pitchFamily="18" charset="0"/>
            </a:endParaRPr>
          </a:p>
        </p:txBody>
      </p:sp>
      <p:sp>
        <p:nvSpPr>
          <p:cNvPr id="13" name="Freeform 13"/>
          <p:cNvSpPr/>
          <p:nvPr/>
        </p:nvSpPr>
        <p:spPr>
          <a:xfrm rot="5400000">
            <a:off x="3680701" y="4421822"/>
            <a:ext cx="510937" cy="484050"/>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14" name="TextBox 14"/>
          <p:cNvSpPr txBox="1"/>
          <p:nvPr/>
        </p:nvSpPr>
        <p:spPr>
          <a:xfrm>
            <a:off x="4869414" y="4328887"/>
            <a:ext cx="8011799" cy="528991"/>
          </a:xfrm>
          <a:prstGeom prst="rect">
            <a:avLst/>
          </a:prstGeom>
        </p:spPr>
        <p:txBody>
          <a:bodyPr wrap="square"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Công nghệ Unity Engine</a:t>
            </a:r>
            <a:endParaRPr lang="en-US" sz="4800" spc="-57">
              <a:solidFill>
                <a:srgbClr val="051D40"/>
              </a:solidFill>
              <a:latin typeface="Times New Roman" panose="02020603050405020304" pitchFamily="18" charset="0"/>
              <a:cs typeface="Times New Roman" panose="02020603050405020304" pitchFamily="18" charset="0"/>
            </a:endParaRPr>
          </a:p>
        </p:txBody>
      </p:sp>
      <p:sp>
        <p:nvSpPr>
          <p:cNvPr id="16" name="Freeform 16"/>
          <p:cNvSpPr/>
          <p:nvPr/>
        </p:nvSpPr>
        <p:spPr>
          <a:xfrm rot="5400000">
            <a:off x="3675584" y="5578337"/>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17" name="TextBox 17"/>
          <p:cNvSpPr txBox="1"/>
          <p:nvPr/>
        </p:nvSpPr>
        <p:spPr>
          <a:xfrm>
            <a:off x="4879650" y="5470048"/>
            <a:ext cx="7312350" cy="528991"/>
          </a:xfrm>
          <a:prstGeom prst="rect">
            <a:avLst/>
          </a:prstGeom>
        </p:spPr>
        <p:txBody>
          <a:bodyPr wrap="square"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Kịch bản trò chơi</a:t>
            </a:r>
            <a:endParaRPr lang="en-US" sz="4800" spc="-57">
              <a:solidFill>
                <a:srgbClr val="051D40"/>
              </a:solidFill>
              <a:latin typeface="Times New Roman" panose="02020603050405020304" pitchFamily="18" charset="0"/>
              <a:cs typeface="Times New Roman" panose="02020603050405020304" pitchFamily="18" charset="0"/>
            </a:endParaRPr>
          </a:p>
        </p:txBody>
      </p:sp>
      <p:sp>
        <p:nvSpPr>
          <p:cNvPr id="19" name="Freeform 19"/>
          <p:cNvSpPr/>
          <p:nvPr/>
        </p:nvSpPr>
        <p:spPr>
          <a:xfrm rot="5400000">
            <a:off x="3675584" y="6687477"/>
            <a:ext cx="510937" cy="453341"/>
          </a:xfrm>
          <a:custGeom>
            <a:avLst/>
            <a:gdLst/>
            <a:ahLst/>
            <a:cxnLst/>
            <a:rect l="l" t="t" r="r" b="b"/>
            <a:pathLst>
              <a:path w="510937" h="453341">
                <a:moveTo>
                  <a:pt x="0" y="0"/>
                </a:moveTo>
                <a:lnTo>
                  <a:pt x="510937" y="0"/>
                </a:lnTo>
                <a:lnTo>
                  <a:pt x="510937" y="453340"/>
                </a:lnTo>
                <a:lnTo>
                  <a:pt x="0" y="45334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20" name="TextBox 20"/>
          <p:cNvSpPr txBox="1"/>
          <p:nvPr/>
        </p:nvSpPr>
        <p:spPr>
          <a:xfrm>
            <a:off x="4879650" y="6579188"/>
            <a:ext cx="4397771" cy="528991"/>
          </a:xfrm>
          <a:prstGeom prst="rect">
            <a:avLst/>
          </a:prstGeom>
        </p:spPr>
        <p:txBody>
          <a:bodyPr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Kết quả</a:t>
            </a:r>
            <a:endParaRPr lang="en-US" sz="4800" spc="-57">
              <a:solidFill>
                <a:srgbClr val="051D40"/>
              </a:solidFill>
              <a:latin typeface="Times New Roman" panose="02020603050405020304" pitchFamily="18" charset="0"/>
              <a:cs typeface="Times New Roman" panose="02020603050405020304" pitchFamily="18" charset="0"/>
            </a:endParaRPr>
          </a:p>
        </p:txBody>
      </p:sp>
      <p:sp>
        <p:nvSpPr>
          <p:cNvPr id="22" name="Freeform 22"/>
          <p:cNvSpPr/>
          <p:nvPr/>
        </p:nvSpPr>
        <p:spPr>
          <a:xfrm rot="5400000">
            <a:off x="3696056" y="7918789"/>
            <a:ext cx="510937" cy="453341"/>
          </a:xfrm>
          <a:custGeom>
            <a:avLst/>
            <a:gdLst/>
            <a:ahLst/>
            <a:cxnLst/>
            <a:rect l="l" t="t" r="r" b="b"/>
            <a:pathLst>
              <a:path w="510937" h="453341">
                <a:moveTo>
                  <a:pt x="0" y="0"/>
                </a:moveTo>
                <a:lnTo>
                  <a:pt x="510937" y="0"/>
                </a:lnTo>
                <a:lnTo>
                  <a:pt x="510937" y="453341"/>
                </a:lnTo>
                <a:lnTo>
                  <a:pt x="0" y="453341"/>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23" name="TextBox 23"/>
          <p:cNvSpPr txBox="1"/>
          <p:nvPr/>
        </p:nvSpPr>
        <p:spPr>
          <a:xfrm>
            <a:off x="4900122" y="7810500"/>
            <a:ext cx="4579735" cy="528991"/>
          </a:xfrm>
          <a:prstGeom prst="rect">
            <a:avLst/>
          </a:prstGeom>
        </p:spPr>
        <p:txBody>
          <a:bodyPr lIns="0" tIns="0" rIns="0" bIns="0" rtlCol="0" anchor="t">
            <a:spAutoFit/>
          </a:bodyPr>
          <a:lstStyle/>
          <a:p>
            <a:pPr algn="l">
              <a:lnSpc>
                <a:spcPts val="3995"/>
              </a:lnSpc>
              <a:spcBef>
                <a:spcPct val="0"/>
              </a:spcBef>
            </a:pPr>
            <a:r>
              <a:rPr lang="en-US" sz="4800" spc="-57" smtClean="0">
                <a:solidFill>
                  <a:srgbClr val="051D40"/>
                </a:solidFill>
                <a:latin typeface="Times New Roman" panose="02020603050405020304" pitchFamily="18" charset="0"/>
                <a:cs typeface="Times New Roman" panose="02020603050405020304" pitchFamily="18" charset="0"/>
              </a:rPr>
              <a:t>Kết luận</a:t>
            </a:r>
            <a:endParaRPr lang="en-US" sz="4800" spc="-57">
              <a:solidFill>
                <a:srgbClr val="051D40"/>
              </a:solidFill>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2" name="TextBox 12"/>
          <p:cNvSpPr txBox="1"/>
          <p:nvPr/>
        </p:nvSpPr>
        <p:spPr>
          <a:xfrm>
            <a:off x="0" y="4381500"/>
            <a:ext cx="18288000" cy="741229"/>
          </a:xfrm>
          <a:prstGeom prst="rect">
            <a:avLst/>
          </a:prstGeom>
        </p:spPr>
        <p:txBody>
          <a:bodyPr wrap="square" lIns="0" tIns="0" rIns="0" bIns="0" rtlCol="0" anchor="t">
            <a:spAutoFit/>
          </a:bodyPr>
          <a:lstStyle/>
          <a:p>
            <a:pPr algn="ctr">
              <a:lnSpc>
                <a:spcPts val="6300"/>
              </a:lnSpc>
              <a:spcBef>
                <a:spcPct val="0"/>
              </a:spcBef>
            </a:pPr>
            <a:r>
              <a:rPr lang="en-US" sz="4400" b="1" smtClean="0">
                <a:solidFill>
                  <a:srgbClr val="051D40"/>
                </a:solidFill>
                <a:latin typeface="Times New Roman" panose="02020603050405020304" pitchFamily="18" charset="0"/>
                <a:cs typeface="Times New Roman" panose="02020603050405020304" pitchFamily="18" charset="0"/>
              </a:rPr>
              <a:t>Thank you</a:t>
            </a:r>
            <a:endParaRPr lang="en-US" sz="4400" b="1">
              <a:solidFill>
                <a:srgbClr val="051D4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32243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397396" y="1321984"/>
            <a:ext cx="8235255" cy="741229"/>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1. Giới thiệu trò chơi</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8414772" cy="2954655"/>
          </a:xfrm>
          <a:prstGeom prst="rect">
            <a:avLst/>
          </a:prstGeom>
        </p:spPr>
        <p:txBody>
          <a:bodyPr lIns="0" tIns="0" rIns="0" bIns="0" rtlCol="0" anchor="t">
            <a:spAutoFit/>
          </a:bodyPr>
          <a:lstStyle/>
          <a:p>
            <a:pPr marL="0" lvl="0" indent="0" algn="l">
              <a:lnSpc>
                <a:spcPct val="150000"/>
              </a:lnSpc>
              <a:spcBef>
                <a:spcPct val="0"/>
              </a:spcBef>
            </a:pPr>
            <a:r>
              <a:rPr lang="en-US" sz="3200" b="1" u="none" strike="noStrike" spc="-40" smtClean="0">
                <a:solidFill>
                  <a:srgbClr val="051D40"/>
                </a:solidFill>
                <a:latin typeface="Times New Roman" panose="02020603050405020304" pitchFamily="18" charset="0"/>
                <a:cs typeface="Times New Roman" panose="02020603050405020304" pitchFamily="18" charset="0"/>
              </a:rPr>
              <a:t>1.1 Tổng quan</a:t>
            </a:r>
            <a:endParaRPr lang="en-US" sz="3200" b="1" u="none" strike="noStrike" spc="-40">
              <a:solidFill>
                <a:srgbClr val="051D40"/>
              </a:solidFill>
              <a:latin typeface="Times New Roman" panose="02020603050405020304" pitchFamily="18" charset="0"/>
              <a:cs typeface="Times New Roman" panose="02020603050405020304" pitchFamily="18" charset="0"/>
            </a:endParaRPr>
          </a:p>
          <a:p>
            <a:pPr lvl="1">
              <a:lnSpc>
                <a:spcPct val="150000"/>
              </a:lnSpc>
              <a:spcBef>
                <a:spcPct val="0"/>
              </a:spcBef>
            </a:pPr>
            <a:r>
              <a:rPr lang="en-US" sz="3200" b="1" u="none" strike="noStrike" spc="-40" smtClean="0">
                <a:solidFill>
                  <a:srgbClr val="051D40"/>
                </a:solidFill>
                <a:latin typeface="Times New Roman" panose="02020603050405020304" pitchFamily="18" charset="0"/>
                <a:cs typeface="Times New Roman" panose="02020603050405020304" pitchFamily="18" charset="0"/>
              </a:rPr>
              <a:t>Tên trò chơi</a:t>
            </a:r>
            <a:r>
              <a:rPr lang="en-US" sz="3200" u="none" strike="noStrike" spc="-40" smtClean="0">
                <a:solidFill>
                  <a:srgbClr val="051D40"/>
                </a:solidFill>
                <a:latin typeface="Times New Roman" panose="02020603050405020304" pitchFamily="18" charset="0"/>
                <a:cs typeface="Times New Roman" panose="02020603050405020304" pitchFamily="18" charset="0"/>
              </a:rPr>
              <a:t>: Phòng thủ chiến lược</a:t>
            </a:r>
          </a:p>
          <a:p>
            <a:pPr lvl="1">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Thể loại game</a:t>
            </a:r>
            <a:r>
              <a:rPr lang="en-US" sz="3200" spc="-40" smtClean="0">
                <a:solidFill>
                  <a:srgbClr val="051D40"/>
                </a:solidFill>
                <a:latin typeface="Times New Roman" panose="02020603050405020304" pitchFamily="18" charset="0"/>
                <a:cs typeface="Times New Roman" panose="02020603050405020304" pitchFamily="18" charset="0"/>
              </a:rPr>
              <a:t>:  Thủ thành</a:t>
            </a:r>
          </a:p>
          <a:p>
            <a:pPr lvl="1">
              <a:lnSpc>
                <a:spcPct val="150000"/>
              </a:lnSpc>
              <a:spcBef>
                <a:spcPct val="0"/>
              </a:spcBef>
            </a:pPr>
            <a:r>
              <a:rPr lang="en-US" sz="3200" b="1" u="none" strike="noStrike" spc="-40" smtClean="0">
                <a:solidFill>
                  <a:srgbClr val="051D40"/>
                </a:solidFill>
                <a:latin typeface="Times New Roman" panose="02020603050405020304" pitchFamily="18" charset="0"/>
                <a:cs typeface="Times New Roman" panose="02020603050405020304" pitchFamily="18" charset="0"/>
              </a:rPr>
              <a:t>Nền tảng hỗ trợ</a:t>
            </a:r>
            <a:r>
              <a:rPr lang="en-US" sz="3200" u="none" strike="noStrike" spc="-40" smtClean="0">
                <a:solidFill>
                  <a:srgbClr val="051D40"/>
                </a:solidFill>
                <a:latin typeface="Times New Roman" panose="02020603050405020304" pitchFamily="18" charset="0"/>
                <a:cs typeface="Times New Roman" panose="02020603050405020304" pitchFamily="18" charset="0"/>
              </a:rPr>
              <a:t>: Android, máy tính</a:t>
            </a:r>
            <a:endParaRPr lang="en-US" sz="3200" u="none" strike="noStrike" spc="-40">
              <a:solidFill>
                <a:srgbClr val="051D40"/>
              </a:solidFill>
              <a:latin typeface="Times New Roman" panose="02020603050405020304" pitchFamily="18" charset="0"/>
              <a:cs typeface="Times New Roman" panose="02020603050405020304" pitchFamily="18" charset="0"/>
            </a:endParaRPr>
          </a:p>
        </p:txBody>
      </p:sp>
      <p:pic>
        <p:nvPicPr>
          <p:cNvPr id="16" name="Picture 15"/>
          <p:cNvPicPr>
            <a:picLocks noChangeAspect="1"/>
          </p:cNvPicPr>
          <p:nvPr/>
        </p:nvPicPr>
        <p:blipFill rotWithShape="1">
          <a:blip r:embed="rId2"/>
          <a:srcRect b="12638"/>
          <a:stretch/>
        </p:blipFill>
        <p:spPr>
          <a:xfrm>
            <a:off x="9753600" y="5629275"/>
            <a:ext cx="4429278" cy="3095625"/>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200" y="5629275"/>
            <a:ext cx="2057400" cy="3086101"/>
          </a:xfrm>
          <a:prstGeom prst="rect">
            <a:avLst/>
          </a:prstGeom>
        </p:spPr>
      </p:pic>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397396" y="1321984"/>
            <a:ext cx="11709004" cy="741229"/>
          </a:xfrm>
          <a:prstGeom prst="rect">
            <a:avLst/>
          </a:prstGeom>
        </p:spPr>
        <p:txBody>
          <a:bodyPr wrap="square" lIns="0" tIns="0" rIns="0" bIns="0" rtlCol="0" anchor="t">
            <a:spAutoFit/>
          </a:bodyPr>
          <a:lstStyle/>
          <a:p>
            <a:pPr algn="l">
              <a:lnSpc>
                <a:spcPts val="6300"/>
              </a:lnSpc>
              <a:spcBef>
                <a:spcPct val="0"/>
              </a:spcBef>
            </a:pPr>
            <a:r>
              <a:rPr lang="en-US" sz="4400" b="1" smtClean="0">
                <a:solidFill>
                  <a:srgbClr val="051D40"/>
                </a:solidFill>
                <a:latin typeface="Times New Roman" panose="02020603050405020304" pitchFamily="18" charset="0"/>
                <a:cs typeface="Times New Roman" panose="02020603050405020304" pitchFamily="18" charset="0"/>
              </a:rPr>
              <a:t>1.2.  Tài nguyên sử dụng trong game</a:t>
            </a:r>
            <a:endParaRPr lang="en-US" sz="44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8414772" cy="5170646"/>
          </a:xfrm>
          <a:prstGeom prst="rect">
            <a:avLst/>
          </a:prstGeom>
        </p:spPr>
        <p:txBody>
          <a:bodyPr lIns="0" tIns="0" rIns="0" bIns="0" rtlCol="0" anchor="t">
            <a:spAutoFit/>
          </a:bodyPr>
          <a:lstStyle/>
          <a:p>
            <a:pPr marL="0" lvl="0" indent="0" algn="l">
              <a:lnSpc>
                <a:spcPct val="150000"/>
              </a:lnSpc>
              <a:spcBef>
                <a:spcPct val="0"/>
              </a:spcBef>
            </a:pPr>
            <a:r>
              <a:rPr lang="en-US" sz="3200" spc="-40" smtClean="0">
                <a:solidFill>
                  <a:srgbClr val="051D40"/>
                </a:solidFill>
                <a:latin typeface="Times New Roman" panose="02020603050405020304" pitchFamily="18" charset="0"/>
                <a:cs typeface="Times New Roman" panose="02020603050405020304" pitchFamily="18" charset="0"/>
              </a:rPr>
              <a:t>a)</a:t>
            </a:r>
            <a:r>
              <a:rPr lang="en-US" sz="3200" spc="-40">
                <a:solidFill>
                  <a:srgbClr val="051D40"/>
                </a:solidFill>
                <a:latin typeface="Times New Roman" panose="02020603050405020304" pitchFamily="18" charset="0"/>
                <a:cs typeface="Times New Roman" panose="02020603050405020304" pitchFamily="18" charset="0"/>
              </a:rPr>
              <a:t> </a:t>
            </a:r>
            <a:r>
              <a:rPr lang="en-US" sz="3200" u="none" strike="noStrike" spc="-40" smtClean="0">
                <a:solidFill>
                  <a:srgbClr val="051D40"/>
                </a:solidFill>
                <a:latin typeface="Times New Roman" panose="02020603050405020304" pitchFamily="18" charset="0"/>
                <a:cs typeface="Times New Roman" panose="02020603050405020304" pitchFamily="18" charset="0"/>
              </a:rPr>
              <a:t>Hình ảnh</a:t>
            </a:r>
          </a:p>
          <a:p>
            <a:pPr>
              <a:lnSpc>
                <a:spcPct val="150000"/>
              </a:lnSpc>
              <a:spcBef>
                <a:spcPct val="0"/>
              </a:spcBef>
            </a:pPr>
            <a:r>
              <a:rPr lang="en-US" sz="3200" spc="-40" smtClean="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Website:</a:t>
            </a:r>
            <a:r>
              <a:rPr lang="en-US" sz="3200" b="1" spc="-40">
                <a:solidFill>
                  <a:srgbClr val="051D40"/>
                </a:solidFill>
                <a:latin typeface="Times New Roman" panose="02020603050405020304" pitchFamily="18" charset="0"/>
                <a:cs typeface="Times New Roman" panose="02020603050405020304" pitchFamily="18" charset="0"/>
              </a:rPr>
              <a:t> </a:t>
            </a:r>
            <a:r>
              <a:rPr lang="en-US" sz="3200" i="1" spc="-40" smtClean="0">
                <a:solidFill>
                  <a:srgbClr val="051D40"/>
                </a:solidFill>
                <a:latin typeface="Times New Roman" panose="02020603050405020304" pitchFamily="18" charset="0"/>
                <a:cs typeface="Times New Roman" panose="02020603050405020304" pitchFamily="18" charset="0"/>
                <a:hlinkClick r:id="rId2"/>
              </a:rPr>
              <a:t> www.flaticon.com</a:t>
            </a:r>
            <a:endParaRPr lang="en-US" sz="3200" i="1" spc="-40" smtClean="0">
              <a:solidFill>
                <a:srgbClr val="051D40"/>
              </a:solidFill>
              <a:latin typeface="Times New Roman" panose="02020603050405020304" pitchFamily="18" charset="0"/>
              <a:cs typeface="Times New Roman" panose="02020603050405020304" pitchFamily="18" charset="0"/>
            </a:endParaRPr>
          </a:p>
          <a:p>
            <a:pPr>
              <a:lnSpc>
                <a:spcPct val="150000"/>
              </a:lnSpc>
              <a:spcBef>
                <a:spcPct val="0"/>
              </a:spcBef>
            </a:pPr>
            <a:r>
              <a:rPr lang="en-US" sz="3200" u="none" strike="noStrike" spc="-40" smtClean="0">
                <a:solidFill>
                  <a:srgbClr val="051D40"/>
                </a:solidFill>
                <a:latin typeface="Times New Roman" panose="02020603050405020304" pitchFamily="18" charset="0"/>
                <a:cs typeface="Times New Roman" panose="02020603050405020304" pitchFamily="18" charset="0"/>
              </a:rPr>
              <a:t>- </a:t>
            </a:r>
            <a:r>
              <a:rPr lang="en-US" sz="3200" b="1" u="none" strike="noStrike" spc="-40" smtClean="0">
                <a:solidFill>
                  <a:srgbClr val="051D40"/>
                </a:solidFill>
                <a:latin typeface="Times New Roman" panose="02020603050405020304" pitchFamily="18" charset="0"/>
                <a:cs typeface="Times New Roman" panose="02020603050405020304" pitchFamily="18" charset="0"/>
              </a:rPr>
              <a:t>Website: </a:t>
            </a:r>
            <a:r>
              <a:rPr lang="en-US" sz="3200" i="1" spc="-40" smtClean="0">
                <a:solidFill>
                  <a:srgbClr val="051D40"/>
                </a:solidFill>
                <a:latin typeface="Times New Roman" panose="02020603050405020304" pitchFamily="18" charset="0"/>
                <a:cs typeface="Times New Roman" panose="02020603050405020304" pitchFamily="18" charset="0"/>
                <a:hlinkClick r:id="rId2"/>
              </a:rPr>
              <a:t>www.artstation.com</a:t>
            </a:r>
            <a:endParaRPr lang="en-US" sz="3200" b="1" spc="-40" smtClean="0">
              <a:solidFill>
                <a:srgbClr val="051D40"/>
              </a:solidFill>
              <a:latin typeface="Times New Roman" panose="02020603050405020304" pitchFamily="18" charset="0"/>
              <a:cs typeface="Times New Roman" panose="02020603050405020304" pitchFamily="18" charset="0"/>
            </a:endParaRPr>
          </a:p>
          <a:p>
            <a:pPr lvl="0">
              <a:lnSpc>
                <a:spcPct val="150000"/>
              </a:lnSpc>
              <a:spcBef>
                <a:spcPct val="0"/>
              </a:spcBef>
            </a:pPr>
            <a:r>
              <a:rPr lang="en-US" sz="3200" spc="-40" smtClean="0">
                <a:solidFill>
                  <a:srgbClr val="051D40"/>
                </a:solidFill>
                <a:latin typeface="Times New Roman" panose="02020603050405020304" pitchFamily="18" charset="0"/>
                <a:cs typeface="Times New Roman" panose="02020603050405020304" pitchFamily="18" charset="0"/>
              </a:rPr>
              <a:t>b) Âm thanh</a:t>
            </a:r>
          </a:p>
          <a:p>
            <a:pPr>
              <a:lnSpc>
                <a:spcPct val="150000"/>
              </a:lnSpc>
              <a:spcBef>
                <a:spcPct val="0"/>
              </a:spcBef>
            </a:pPr>
            <a:r>
              <a:rPr lang="en-US" sz="3200" spc="-40">
                <a:solidFill>
                  <a:srgbClr val="051D40"/>
                </a:solidFill>
                <a:latin typeface="Times New Roman" panose="02020603050405020304" pitchFamily="18" charset="0"/>
                <a:cs typeface="Times New Roman" panose="02020603050405020304" pitchFamily="18" charset="0"/>
              </a:rPr>
              <a:t> </a:t>
            </a:r>
            <a:r>
              <a:rPr lang="en-US" sz="3200" spc="-40" smtClean="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 </a:t>
            </a:r>
            <a:r>
              <a:rPr lang="en-US" sz="3200" b="1" spc="-40">
                <a:solidFill>
                  <a:srgbClr val="051D40"/>
                </a:solidFill>
                <a:latin typeface="Times New Roman" panose="02020603050405020304" pitchFamily="18" charset="0"/>
                <a:cs typeface="Times New Roman" panose="02020603050405020304" pitchFamily="18" charset="0"/>
              </a:rPr>
              <a:t>Website: </a:t>
            </a:r>
            <a:r>
              <a:rPr lang="en-US" sz="3200" i="1" spc="-40" smtClean="0">
                <a:solidFill>
                  <a:srgbClr val="051D40"/>
                </a:solidFill>
                <a:latin typeface="Times New Roman" panose="02020603050405020304" pitchFamily="18" charset="0"/>
                <a:cs typeface="Times New Roman" panose="02020603050405020304" pitchFamily="18" charset="0"/>
                <a:hlinkClick r:id="rId2"/>
              </a:rPr>
              <a:t>www.pixabay.com</a:t>
            </a:r>
            <a:endParaRPr lang="en-US" sz="3200" i="1" spc="-40" smtClean="0">
              <a:solidFill>
                <a:srgbClr val="051D40"/>
              </a:solidFill>
              <a:latin typeface="Times New Roman" panose="02020603050405020304" pitchFamily="18" charset="0"/>
              <a:cs typeface="Times New Roman" panose="02020603050405020304" pitchFamily="18" charset="0"/>
            </a:endParaRPr>
          </a:p>
          <a:p>
            <a:pPr>
              <a:lnSpc>
                <a:spcPct val="150000"/>
              </a:lnSpc>
              <a:spcBef>
                <a:spcPct val="0"/>
              </a:spcBef>
            </a:pPr>
            <a:r>
              <a:rPr lang="en-US" sz="3200" i="1" spc="-40" smtClean="0">
                <a:solidFill>
                  <a:srgbClr val="051D40"/>
                </a:solidFill>
                <a:latin typeface="Times New Roman" panose="02020603050405020304" pitchFamily="18" charset="0"/>
                <a:cs typeface="Times New Roman" panose="02020603050405020304" pitchFamily="18" charset="0"/>
              </a:rPr>
              <a:t>c) Hiệu ứng</a:t>
            </a:r>
          </a:p>
          <a:p>
            <a:pPr>
              <a:lnSpc>
                <a:spcPct val="150000"/>
              </a:lnSpc>
              <a:spcBef>
                <a:spcPct val="0"/>
              </a:spcBef>
            </a:pPr>
            <a:r>
              <a:rPr lang="en-US" sz="3200" spc="-40">
                <a:solidFill>
                  <a:srgbClr val="051D40"/>
                </a:solidFill>
                <a:latin typeface="Times New Roman" panose="02020603050405020304" pitchFamily="18" charset="0"/>
                <a:cs typeface="Times New Roman" panose="02020603050405020304" pitchFamily="18" charset="0"/>
              </a:rPr>
              <a:t>- </a:t>
            </a:r>
            <a:r>
              <a:rPr lang="en-US" sz="3200" b="1" spc="-40">
                <a:solidFill>
                  <a:srgbClr val="051D40"/>
                </a:solidFill>
                <a:latin typeface="Times New Roman" panose="02020603050405020304" pitchFamily="18" charset="0"/>
                <a:cs typeface="Times New Roman" panose="02020603050405020304" pitchFamily="18" charset="0"/>
              </a:rPr>
              <a:t> Website: </a:t>
            </a:r>
            <a:r>
              <a:rPr lang="en-US" sz="3200" i="1" spc="-40" smtClean="0">
                <a:solidFill>
                  <a:srgbClr val="051D40"/>
                </a:solidFill>
                <a:latin typeface="Times New Roman" panose="02020603050405020304" pitchFamily="18" charset="0"/>
                <a:cs typeface="Times New Roman" panose="02020603050405020304" pitchFamily="18" charset="0"/>
                <a:hlinkClick r:id="rId3"/>
              </a:rPr>
              <a:t>www.assetstore.unity.com</a:t>
            </a:r>
            <a:endParaRPr lang="en-US" sz="3200" i="1" spc="-40">
              <a:solidFill>
                <a:srgbClr val="051D4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311310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5" name="TextBox 5"/>
          <p:cNvSpPr txBox="1"/>
          <p:nvPr/>
        </p:nvSpPr>
        <p:spPr>
          <a:xfrm>
            <a:off x="2200267" y="1673977"/>
            <a:ext cx="3889492" cy="974478"/>
          </a:xfrm>
          <a:prstGeom prst="rect">
            <a:avLst/>
          </a:prstGeom>
        </p:spPr>
        <p:txBody>
          <a:bodyPr lIns="0" tIns="0" rIns="0" bIns="0" rtlCol="0" anchor="t">
            <a:spAutoFit/>
          </a:bodyPr>
          <a:lstStyle/>
          <a:p>
            <a:pPr marL="0" lvl="0" indent="0" algn="l">
              <a:lnSpc>
                <a:spcPts val="7902"/>
              </a:lnSpc>
              <a:spcBef>
                <a:spcPct val="0"/>
              </a:spcBef>
            </a:pPr>
            <a:r>
              <a:rPr lang="en-US" sz="5644" u="none" strike="noStrike">
                <a:solidFill>
                  <a:srgbClr val="FDFDFD"/>
                </a:solidFill>
                <a:latin typeface="Open Sans Extra Bold"/>
              </a:rPr>
              <a:t>Statistics</a:t>
            </a:r>
          </a:p>
        </p:txBody>
      </p:sp>
      <p:sp>
        <p:nvSpPr>
          <p:cNvPr id="6" name="TextBox 6"/>
          <p:cNvSpPr txBox="1"/>
          <p:nvPr/>
        </p:nvSpPr>
        <p:spPr>
          <a:xfrm>
            <a:off x="2200267" y="5830678"/>
            <a:ext cx="2370352" cy="357988"/>
          </a:xfrm>
          <a:prstGeom prst="rect">
            <a:avLst/>
          </a:prstGeom>
        </p:spPr>
        <p:txBody>
          <a:bodyPr lIns="0" tIns="0" rIns="0" bIns="0" rtlCol="0" anchor="t">
            <a:spAutoFit/>
          </a:bodyPr>
          <a:lstStyle/>
          <a:p>
            <a:pPr marL="0" lvl="0" indent="0" algn="ctr">
              <a:lnSpc>
                <a:spcPts val="2843"/>
              </a:lnSpc>
              <a:spcBef>
                <a:spcPct val="0"/>
              </a:spcBef>
            </a:pPr>
            <a:r>
              <a:rPr lang="en-US" sz="2030" u="none" strike="noStrike" spc="-40">
                <a:solidFill>
                  <a:srgbClr val="FDFDFD"/>
                </a:solidFill>
                <a:latin typeface="Poppins"/>
              </a:rPr>
              <a:t>Revenue Growth</a:t>
            </a:r>
          </a:p>
        </p:txBody>
      </p:sp>
      <p:sp>
        <p:nvSpPr>
          <p:cNvPr id="7" name="TextBox 7"/>
          <p:cNvSpPr txBox="1"/>
          <p:nvPr/>
        </p:nvSpPr>
        <p:spPr>
          <a:xfrm>
            <a:off x="2200267" y="4776684"/>
            <a:ext cx="2370352" cy="971059"/>
          </a:xfrm>
          <a:prstGeom prst="rect">
            <a:avLst/>
          </a:prstGeom>
        </p:spPr>
        <p:txBody>
          <a:bodyPr lIns="0" tIns="0" rIns="0" bIns="0" rtlCol="0" anchor="t">
            <a:spAutoFit/>
          </a:bodyPr>
          <a:lstStyle/>
          <a:p>
            <a:pPr marL="0" lvl="0" indent="0" algn="ctr">
              <a:lnSpc>
                <a:spcPts val="7902"/>
              </a:lnSpc>
              <a:spcBef>
                <a:spcPct val="0"/>
              </a:spcBef>
            </a:pPr>
            <a:r>
              <a:rPr lang="en-US" sz="5644" u="none" strike="noStrike">
                <a:solidFill>
                  <a:srgbClr val="FDFDFD"/>
                </a:solidFill>
                <a:latin typeface="Open Sans Extra Bold"/>
              </a:rPr>
              <a:t>80%</a:t>
            </a:r>
          </a:p>
        </p:txBody>
      </p:sp>
      <p:sp>
        <p:nvSpPr>
          <p:cNvPr id="9" name="TextBox 9"/>
          <p:cNvSpPr txBox="1"/>
          <p:nvPr/>
        </p:nvSpPr>
        <p:spPr>
          <a:xfrm>
            <a:off x="2200267" y="2713716"/>
            <a:ext cx="5754831" cy="1415263"/>
          </a:xfrm>
          <a:prstGeom prst="rect">
            <a:avLst/>
          </a:prstGeom>
        </p:spPr>
        <p:txBody>
          <a:bodyPr lIns="0" tIns="0" rIns="0" bIns="0" rtlCol="0" anchor="t">
            <a:spAutoFit/>
          </a:bodyPr>
          <a:lstStyle/>
          <a:p>
            <a:pPr marL="0" lvl="0" indent="0" algn="l">
              <a:lnSpc>
                <a:spcPts val="2843"/>
              </a:lnSpc>
              <a:spcBef>
                <a:spcPct val="0"/>
              </a:spcBef>
            </a:pPr>
            <a:r>
              <a:rPr lang="en-US" sz="2030" u="none" strike="noStrike" spc="-40">
                <a:solidFill>
                  <a:srgbClr val="FDFDFD"/>
                </a:solidFill>
                <a:latin typeface="Poppins"/>
              </a:rPr>
              <a:t>Lorem ipsum dolor sit amet, consectetur adipiscing elit. Integer nec sagittis mauris, vitae vehicula urna. Curabitur ultrices urna sit amet magna ultricies ornare. Curabitur ligula.</a:t>
            </a:r>
          </a:p>
        </p:txBody>
      </p:sp>
      <p:sp>
        <p:nvSpPr>
          <p:cNvPr id="10" name="TextBox 10"/>
          <p:cNvSpPr txBox="1"/>
          <p:nvPr/>
        </p:nvSpPr>
        <p:spPr>
          <a:xfrm>
            <a:off x="5301262" y="5830678"/>
            <a:ext cx="2370352" cy="710413"/>
          </a:xfrm>
          <a:prstGeom prst="rect">
            <a:avLst/>
          </a:prstGeom>
        </p:spPr>
        <p:txBody>
          <a:bodyPr lIns="0" tIns="0" rIns="0" bIns="0" rtlCol="0" anchor="t">
            <a:spAutoFit/>
          </a:bodyPr>
          <a:lstStyle/>
          <a:p>
            <a:pPr marL="0" lvl="0" indent="0" algn="ctr">
              <a:lnSpc>
                <a:spcPts val="2843"/>
              </a:lnSpc>
              <a:spcBef>
                <a:spcPct val="0"/>
              </a:spcBef>
            </a:pPr>
            <a:r>
              <a:rPr lang="en-US" sz="2030" u="none" strike="noStrike" spc="-40">
                <a:solidFill>
                  <a:srgbClr val="FDFDFD"/>
                </a:solidFill>
                <a:latin typeface="Poppins"/>
              </a:rPr>
              <a:t>Return on Investment</a:t>
            </a:r>
          </a:p>
        </p:txBody>
      </p:sp>
      <p:sp>
        <p:nvSpPr>
          <p:cNvPr id="11" name="TextBox 11"/>
          <p:cNvSpPr txBox="1"/>
          <p:nvPr/>
        </p:nvSpPr>
        <p:spPr>
          <a:xfrm>
            <a:off x="5301262" y="4776684"/>
            <a:ext cx="2370352" cy="971059"/>
          </a:xfrm>
          <a:prstGeom prst="rect">
            <a:avLst/>
          </a:prstGeom>
        </p:spPr>
        <p:txBody>
          <a:bodyPr lIns="0" tIns="0" rIns="0" bIns="0" rtlCol="0" anchor="t">
            <a:spAutoFit/>
          </a:bodyPr>
          <a:lstStyle/>
          <a:p>
            <a:pPr marL="0" lvl="0" indent="0" algn="ctr">
              <a:lnSpc>
                <a:spcPts val="7902"/>
              </a:lnSpc>
              <a:spcBef>
                <a:spcPct val="0"/>
              </a:spcBef>
            </a:pPr>
            <a:r>
              <a:rPr lang="en-US" sz="5644" u="none" strike="noStrike">
                <a:solidFill>
                  <a:srgbClr val="FDFDFD"/>
                </a:solidFill>
                <a:latin typeface="Open Sans Extra Bold"/>
              </a:rPr>
              <a:t>10%</a:t>
            </a:r>
          </a:p>
        </p:txBody>
      </p:sp>
      <p:sp>
        <p:nvSpPr>
          <p:cNvPr id="12" name="TextBox 12"/>
          <p:cNvSpPr txBox="1"/>
          <p:nvPr/>
        </p:nvSpPr>
        <p:spPr>
          <a:xfrm>
            <a:off x="2200267" y="7748439"/>
            <a:ext cx="2370352" cy="710413"/>
          </a:xfrm>
          <a:prstGeom prst="rect">
            <a:avLst/>
          </a:prstGeom>
        </p:spPr>
        <p:txBody>
          <a:bodyPr lIns="0" tIns="0" rIns="0" bIns="0" rtlCol="0" anchor="t">
            <a:spAutoFit/>
          </a:bodyPr>
          <a:lstStyle/>
          <a:p>
            <a:pPr marL="0" lvl="0" indent="0" algn="ctr">
              <a:lnSpc>
                <a:spcPts val="2843"/>
              </a:lnSpc>
              <a:spcBef>
                <a:spcPct val="0"/>
              </a:spcBef>
            </a:pPr>
            <a:r>
              <a:rPr lang="en-US" sz="2030" u="none" strike="noStrike" spc="-40">
                <a:solidFill>
                  <a:srgbClr val="FDFDFD"/>
                </a:solidFill>
                <a:latin typeface="Poppins"/>
              </a:rPr>
              <a:t>Customer Acquisition Cost</a:t>
            </a:r>
          </a:p>
        </p:txBody>
      </p:sp>
      <p:sp>
        <p:nvSpPr>
          <p:cNvPr id="13" name="TextBox 13"/>
          <p:cNvSpPr txBox="1"/>
          <p:nvPr/>
        </p:nvSpPr>
        <p:spPr>
          <a:xfrm>
            <a:off x="2200267" y="6694445"/>
            <a:ext cx="2370352" cy="971059"/>
          </a:xfrm>
          <a:prstGeom prst="rect">
            <a:avLst/>
          </a:prstGeom>
        </p:spPr>
        <p:txBody>
          <a:bodyPr lIns="0" tIns="0" rIns="0" bIns="0" rtlCol="0" anchor="t">
            <a:spAutoFit/>
          </a:bodyPr>
          <a:lstStyle/>
          <a:p>
            <a:pPr marL="0" lvl="0" indent="0" algn="ctr">
              <a:lnSpc>
                <a:spcPts val="7902"/>
              </a:lnSpc>
              <a:spcBef>
                <a:spcPct val="0"/>
              </a:spcBef>
            </a:pPr>
            <a:r>
              <a:rPr lang="en-US" sz="5644" u="none" strike="noStrike">
                <a:solidFill>
                  <a:srgbClr val="FDFDFD"/>
                </a:solidFill>
                <a:latin typeface="Open Sans Extra Bold"/>
              </a:rPr>
              <a:t>20%</a:t>
            </a:r>
          </a:p>
        </p:txBody>
      </p:sp>
      <p:sp>
        <p:nvSpPr>
          <p:cNvPr id="14" name="TextBox 14"/>
          <p:cNvSpPr txBox="1"/>
          <p:nvPr/>
        </p:nvSpPr>
        <p:spPr>
          <a:xfrm>
            <a:off x="5301262" y="7748439"/>
            <a:ext cx="2370352" cy="710413"/>
          </a:xfrm>
          <a:prstGeom prst="rect">
            <a:avLst/>
          </a:prstGeom>
        </p:spPr>
        <p:txBody>
          <a:bodyPr lIns="0" tIns="0" rIns="0" bIns="0" rtlCol="0" anchor="t">
            <a:spAutoFit/>
          </a:bodyPr>
          <a:lstStyle/>
          <a:p>
            <a:pPr marL="0" lvl="0" indent="0" algn="ctr">
              <a:lnSpc>
                <a:spcPts val="2843"/>
              </a:lnSpc>
              <a:spcBef>
                <a:spcPct val="0"/>
              </a:spcBef>
            </a:pPr>
            <a:r>
              <a:rPr lang="en-US" sz="2030" u="none" strike="noStrike" spc="-40">
                <a:solidFill>
                  <a:srgbClr val="FDFDFD"/>
                </a:solidFill>
                <a:latin typeface="Poppins"/>
              </a:rPr>
              <a:t>Customer Satisfaction</a:t>
            </a:r>
          </a:p>
        </p:txBody>
      </p:sp>
      <p:sp>
        <p:nvSpPr>
          <p:cNvPr id="15" name="TextBox 15"/>
          <p:cNvSpPr txBox="1"/>
          <p:nvPr/>
        </p:nvSpPr>
        <p:spPr>
          <a:xfrm>
            <a:off x="5301262" y="6694445"/>
            <a:ext cx="2370352" cy="971059"/>
          </a:xfrm>
          <a:prstGeom prst="rect">
            <a:avLst/>
          </a:prstGeom>
        </p:spPr>
        <p:txBody>
          <a:bodyPr lIns="0" tIns="0" rIns="0" bIns="0" rtlCol="0" anchor="t">
            <a:spAutoFit/>
          </a:bodyPr>
          <a:lstStyle/>
          <a:p>
            <a:pPr marL="0" lvl="0" indent="0" algn="ctr">
              <a:lnSpc>
                <a:spcPts val="7902"/>
              </a:lnSpc>
              <a:spcBef>
                <a:spcPct val="0"/>
              </a:spcBef>
            </a:pPr>
            <a:r>
              <a:rPr lang="en-US" sz="5644" u="none" strike="noStrike">
                <a:solidFill>
                  <a:srgbClr val="FDFDFD"/>
                </a:solidFill>
                <a:latin typeface="Open Sans Extra Bold"/>
              </a:rPr>
              <a:t>75%</a:t>
            </a:r>
          </a:p>
        </p:txBody>
      </p:sp>
      <p:grpSp>
        <p:nvGrpSpPr>
          <p:cNvPr id="19" name="Group 19"/>
          <p:cNvGrpSpPr/>
          <p:nvPr/>
        </p:nvGrpSpPr>
        <p:grpSpPr>
          <a:xfrm>
            <a:off x="15238003" y="8290589"/>
            <a:ext cx="7523780" cy="752378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1" name="TextBox 21"/>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22" name="Group 22"/>
          <p:cNvGrpSpPr/>
          <p:nvPr/>
        </p:nvGrpSpPr>
        <p:grpSpPr>
          <a:xfrm>
            <a:off x="-3724222" y="-4507687"/>
            <a:ext cx="5924489" cy="5924489"/>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alpha val="95686"/>
              </a:srgbClr>
            </a:solidFill>
            <a:ln cap="sq">
              <a:noFill/>
              <a:prstDash val="solid"/>
              <a:miter/>
            </a:ln>
          </p:spPr>
        </p:sp>
        <p:sp>
          <p:nvSpPr>
            <p:cNvPr id="24" name="TextBox 24"/>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26" name="TextBox 12"/>
          <p:cNvSpPr txBox="1"/>
          <p:nvPr/>
        </p:nvSpPr>
        <p:spPr>
          <a:xfrm>
            <a:off x="1397396" y="1321984"/>
            <a:ext cx="10185004" cy="807913"/>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1.3. Giới thiệu về game chiến lược</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27" name="TextBox 11"/>
          <p:cNvSpPr txBox="1"/>
          <p:nvPr/>
        </p:nvSpPr>
        <p:spPr>
          <a:xfrm>
            <a:off x="1411683" y="2613701"/>
            <a:ext cx="8570517" cy="5170646"/>
          </a:xfrm>
          <a:prstGeom prst="rect">
            <a:avLst/>
          </a:prstGeom>
        </p:spPr>
        <p:txBody>
          <a:bodyPr wrap="square" lIns="0" tIns="0" rIns="0" bIns="0" rtlCol="0" anchor="t">
            <a:spAutoFit/>
          </a:bodyPr>
          <a:lstStyle/>
          <a:p>
            <a:pPr lvl="0">
              <a:lnSpc>
                <a:spcPct val="150000"/>
              </a:lnSpc>
              <a:spcBef>
                <a:spcPct val="0"/>
              </a:spcBef>
            </a:pPr>
            <a:r>
              <a:rPr lang="en-US" sz="3200" u="none" strike="noStrike" spc="-40" smtClean="0">
                <a:solidFill>
                  <a:srgbClr val="051D40"/>
                </a:solidFill>
                <a:latin typeface="Times New Roman" panose="02020603050405020304" pitchFamily="18" charset="0"/>
                <a:cs typeface="Times New Roman" panose="02020603050405020304" pitchFamily="18" charset="0"/>
              </a:rPr>
              <a:t>Mục tiêu của dạng game thủ thành là cố gắng ngăn chặn những đợt tấn công của kẻ thù bằng cách xây dựng tháp nhằm làm chậm bước đi của kẻ đich, các tòa tháp có thể bắn hạ kẻ địch nếu kẻ địch trong phạm vi. Khi đánh bại kẻ địch, người chơi sẽ kiếm được them tiền và dung nó để mua tháp mới hoặc nâng cấp tháp có sẵn.</a:t>
            </a:r>
            <a:endParaRPr lang="en-US" sz="3200" u="none" strike="noStrike" spc="-40">
              <a:solidFill>
                <a:srgbClr val="051D40"/>
              </a:solidFill>
              <a:latin typeface="Times New Roman" panose="02020603050405020304" pitchFamily="18" charset="0"/>
              <a:cs typeface="Times New Roman" panose="02020603050405020304" pitchFamily="18" charset="0"/>
            </a:endParaRPr>
          </a:p>
        </p:txBody>
      </p:sp>
    </p:spTree>
  </p:cSld>
  <p:clrMapOvr>
    <a:masterClrMapping/>
  </p:clrMapOvr>
  <p:transition spd="slow">
    <p:randomBar dir="ver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397396" y="1321984"/>
            <a:ext cx="8235255" cy="754950"/>
          </a:xfrm>
          <a:prstGeom prst="rect">
            <a:avLst/>
          </a:prstGeom>
        </p:spPr>
        <p:txBody>
          <a:bodyPr wrap="square" lIns="0" tIns="0" rIns="0" bIns="0" rtlCol="0" anchor="t">
            <a:spAutoFit/>
          </a:bodyPr>
          <a:lstStyle/>
          <a:p>
            <a:pPr>
              <a:lnSpc>
                <a:spcPts val="6300"/>
              </a:lnSpc>
              <a:spcBef>
                <a:spcPct val="0"/>
              </a:spcBef>
            </a:pPr>
            <a:r>
              <a:rPr lang="en-US" sz="4500" b="1">
                <a:solidFill>
                  <a:srgbClr val="051D40"/>
                </a:solidFill>
                <a:latin typeface="Times New Roman" panose="02020603050405020304" pitchFamily="18" charset="0"/>
                <a:cs typeface="Times New Roman" panose="02020603050405020304" pitchFamily="18" charset="0"/>
              </a:rPr>
              <a:t>2. Công nghệ Unity Engine</a:t>
            </a:r>
          </a:p>
        </p:txBody>
      </p:sp>
      <p:sp>
        <p:nvSpPr>
          <p:cNvPr id="15" name="TextBox 11"/>
          <p:cNvSpPr txBox="1"/>
          <p:nvPr/>
        </p:nvSpPr>
        <p:spPr>
          <a:xfrm>
            <a:off x="1600200" y="2129897"/>
            <a:ext cx="9829800" cy="7755969"/>
          </a:xfrm>
          <a:prstGeom prst="rect">
            <a:avLst/>
          </a:prstGeom>
        </p:spPr>
        <p:txBody>
          <a:bodyPr wrap="square" lIns="0" tIns="0" rIns="0" bIns="0" rtlCol="0" anchor="t">
            <a:spAutoFit/>
          </a:bodyPr>
          <a:lstStyle/>
          <a:p>
            <a:pPr lvl="0" algn="just">
              <a:lnSpc>
                <a:spcPct val="150000"/>
              </a:lnSpc>
              <a:spcBef>
                <a:spcPct val="0"/>
              </a:spcBef>
            </a:pPr>
            <a:r>
              <a:rPr lang="en-US" sz="2800" b="1" smtClean="0">
                <a:latin typeface="Times New Roman" panose="02020603050405020304" pitchFamily="18" charset="0"/>
                <a:cs typeface="Times New Roman" panose="02020603050405020304" pitchFamily="18" charset="0"/>
              </a:rPr>
              <a:t>2.1 Giới thiệu</a:t>
            </a:r>
          </a:p>
          <a:p>
            <a:pPr lvl="1" algn="just">
              <a:lnSpc>
                <a:spcPct val="150000"/>
              </a:lnSpc>
              <a:spcBef>
                <a:spcPct val="0"/>
              </a:spcBef>
            </a:pPr>
            <a:r>
              <a:rPr lang="vi-VN" sz="2800" smtClean="0">
                <a:latin typeface="Times New Roman" panose="02020603050405020304" pitchFamily="18" charset="0"/>
                <a:cs typeface="Times New Roman" panose="02020603050405020304" pitchFamily="18" charset="0"/>
              </a:rPr>
              <a:t>Unity là </a:t>
            </a:r>
            <a:r>
              <a:rPr lang="vi-VN" sz="2800">
                <a:latin typeface="Times New Roman" panose="02020603050405020304" pitchFamily="18" charset="0"/>
                <a:cs typeface="Times New Roman" panose="02020603050405020304" pitchFamily="18" charset="0"/>
              </a:rPr>
              <a:t>một trình giúp phát triển game đa nền tảng được phát triển bởi Unity Technologies. Unity cho phép người dùng phát triển các trò chơi trên nhiều nền tảng như Windows, macOS, Linux, Android, </a:t>
            </a:r>
            <a:r>
              <a:rPr lang="vi-VN" sz="2800" smtClean="0">
                <a:latin typeface="Times New Roman" panose="02020603050405020304" pitchFamily="18" charset="0"/>
                <a:cs typeface="Times New Roman" panose="02020603050405020304" pitchFamily="18" charset="0"/>
              </a:rPr>
              <a:t>iOS</a:t>
            </a:r>
            <a:r>
              <a:rPr lang="en-US" sz="2800" smtClean="0">
                <a:latin typeface="Times New Roman" panose="02020603050405020304" pitchFamily="18" charset="0"/>
                <a:cs typeface="Times New Roman" panose="02020603050405020304" pitchFamily="18" charset="0"/>
              </a:rPr>
              <a:t>..</a:t>
            </a:r>
            <a:r>
              <a:rPr lang="vi-VN" sz="2800" smtClean="0">
                <a:latin typeface="Times New Roman" panose="02020603050405020304" pitchFamily="18" charset="0"/>
                <a:cs typeface="Times New Roman" panose="02020603050405020304" pitchFamily="18" charset="0"/>
              </a:rPr>
              <a:t>. </a:t>
            </a:r>
            <a:r>
              <a:rPr lang="vi-VN" sz="2800">
                <a:latin typeface="Times New Roman" panose="02020603050405020304" pitchFamily="18" charset="0"/>
                <a:cs typeface="Times New Roman" panose="02020603050405020304" pitchFamily="18" charset="0"/>
              </a:rPr>
              <a:t>Unity được sử dụng phổ biến trong ngành công nghiệp game để phát triển các trò chơi 2D và 3D. Unity được thiết kế để cung cấp cho các nhà phát triển một môi trường làm việc linh hoạt và dễ sử dụng, bao gồm một bộ công cụ đồ họa, một bộ công cụ lập trình và một bộ công cụ hỗ trợ game đa nền tảng. Unity cũng cung cấp cho các nhà phát triển một thư viện phong phú của các công cụ và tài liệu học tập để giúp họ phát triển các trò chơi đa dạng và phức tạp.</a:t>
            </a:r>
            <a:endParaRPr lang="en-US" sz="2800" u="none" strike="noStrike" spc="-4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12496800" y="2781300"/>
            <a:ext cx="4620128" cy="2438400"/>
          </a:xfrm>
          <a:prstGeom prst="rect">
            <a:avLst/>
          </a:prstGeom>
        </p:spPr>
      </p:pic>
    </p:spTree>
    <p:extLst>
      <p:ext uri="{BB962C8B-B14F-4D97-AF65-F5344CB8AC3E}">
        <p14:creationId xmlns:p14="http://schemas.microsoft.com/office/powerpoint/2010/main" val="1413260012"/>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1397396" y="1321984"/>
            <a:ext cx="8235255" cy="807913"/>
          </a:xfrm>
          <a:prstGeom prst="rect">
            <a:avLst/>
          </a:prstGeom>
        </p:spPr>
        <p:txBody>
          <a:bodyPr wrap="square" lIns="0" tIns="0" rIns="0" bIns="0" rtlCol="0" anchor="t">
            <a:spAutoFit/>
          </a:bodyPr>
          <a:lstStyle/>
          <a:p>
            <a:pPr>
              <a:lnSpc>
                <a:spcPts val="6300"/>
              </a:lnSpc>
              <a:spcBef>
                <a:spcPct val="0"/>
              </a:spcBef>
            </a:pPr>
            <a:r>
              <a:rPr lang="en-US" sz="4500" b="1">
                <a:solidFill>
                  <a:srgbClr val="051D40"/>
                </a:solidFill>
                <a:latin typeface="Times New Roman" panose="02020603050405020304" pitchFamily="18" charset="0"/>
                <a:cs typeface="Times New Roman" panose="02020603050405020304" pitchFamily="18" charset="0"/>
              </a:rPr>
              <a:t>2. Công nghệ </a:t>
            </a:r>
            <a:r>
              <a:rPr lang="en-US" sz="4500" b="1" smtClean="0">
                <a:solidFill>
                  <a:srgbClr val="051D40"/>
                </a:solidFill>
                <a:latin typeface="Times New Roman" panose="02020603050405020304" pitchFamily="18" charset="0"/>
                <a:cs typeface="Times New Roman" panose="02020603050405020304" pitchFamily="18" charset="0"/>
              </a:rPr>
              <a:t>Unity Engine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16459200" cy="5909310"/>
          </a:xfrm>
          <a:prstGeom prst="rect">
            <a:avLst/>
          </a:prstGeom>
        </p:spPr>
        <p:txBody>
          <a:bodyPr wrap="square" lIns="0" tIns="0" rIns="0" bIns="0" rtlCol="0" anchor="t">
            <a:spAutoFit/>
          </a:bodyPr>
          <a:lstStyle/>
          <a:p>
            <a:pPr lvl="0" algn="just">
              <a:lnSpc>
                <a:spcPct val="150000"/>
              </a:lnSpc>
              <a:spcBef>
                <a:spcPct val="0"/>
              </a:spcBef>
            </a:pPr>
            <a:r>
              <a:rPr lang="en-US" sz="3200" b="1" smtClean="0">
                <a:latin typeface="Times New Roman" panose="02020603050405020304" pitchFamily="18" charset="0"/>
                <a:cs typeface="Times New Roman" panose="02020603050405020304" pitchFamily="18" charset="0"/>
              </a:rPr>
              <a:t>2.2. Lý do lựa chọn</a:t>
            </a:r>
          </a:p>
          <a:p>
            <a:pPr lvl="1" algn="just">
              <a:lnSpc>
                <a:spcPct val="150000"/>
              </a:lnSpc>
              <a:spcBef>
                <a:spcPct val="0"/>
              </a:spcBef>
            </a:pPr>
            <a:r>
              <a:rPr lang="vi-VN" sz="3200" smtClean="0">
                <a:latin typeface="Times New Roman" panose="02020603050405020304" pitchFamily="18" charset="0"/>
                <a:cs typeface="Times New Roman" panose="02020603050405020304" pitchFamily="18" charset="0"/>
              </a:rPr>
              <a:t>Unity </a:t>
            </a:r>
            <a:r>
              <a:rPr lang="vi-VN" sz="3200">
                <a:latin typeface="Times New Roman" panose="02020603050405020304" pitchFamily="18" charset="0"/>
                <a:cs typeface="Times New Roman" panose="02020603050405020304" pitchFamily="18" charset="0"/>
              </a:rPr>
              <a:t>là một công cụ phát triển game đa nền tảng và được sử dụng rộng rãi trong</a:t>
            </a: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ngành công nghiệp game. Nó có khả năng hỗ trợ phát triển game </a:t>
            </a:r>
            <a:r>
              <a:rPr lang="en-US" sz="3200" smtClean="0">
                <a:latin typeface="Times New Roman" panose="02020603050405020304" pitchFamily="18" charset="0"/>
                <a:cs typeface="Times New Roman" panose="02020603050405020304" pitchFamily="18" charset="0"/>
              </a:rPr>
              <a:t>2D </a:t>
            </a:r>
            <a:r>
              <a:rPr lang="vi-VN" sz="3200" smtClean="0">
                <a:latin typeface="Times New Roman" panose="02020603050405020304" pitchFamily="18" charset="0"/>
                <a:cs typeface="Times New Roman" panose="02020603050405020304" pitchFamily="18" charset="0"/>
              </a:rPr>
              <a:t>với</a:t>
            </a:r>
            <a:endParaRPr lang="vi-VN" sz="3200">
              <a:latin typeface="Times New Roman" panose="02020603050405020304" pitchFamily="18" charset="0"/>
              <a:cs typeface="Times New Roman" panose="02020603050405020304" pitchFamily="18" charset="0"/>
            </a:endParaRP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các tính năng như đồ họa tuyệt vời, hệ thống vật lý và âm thanh chất lượng cao, hỗ</a:t>
            </a: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trợ nhiều nền tảng và cộng đồng đông đảo. Ngoài ra, Unity cũng có thể tích hợp dễ</a:t>
            </a: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dàng với các công cụ khác để phát triển game như Blender, Maya và Photoshop.</a:t>
            </a:r>
          </a:p>
          <a:p>
            <a:pPr lvl="1" algn="just">
              <a:lnSpc>
                <a:spcPct val="150000"/>
              </a:lnSpc>
              <a:spcBef>
                <a:spcPct val="0"/>
              </a:spcBef>
            </a:pPr>
            <a:r>
              <a:rPr lang="vi-VN" sz="3200">
                <a:latin typeface="Times New Roman" panose="02020603050405020304" pitchFamily="18" charset="0"/>
                <a:cs typeface="Times New Roman" panose="02020603050405020304" pitchFamily="18" charset="0"/>
              </a:rPr>
              <a:t>Tất cả những lý do trên đã khiến Unity trở thành một lựa chọn tốt cho </a:t>
            </a:r>
            <a:r>
              <a:rPr lang="en-US" sz="3200" smtClean="0">
                <a:latin typeface="Times New Roman" panose="02020603050405020304" pitchFamily="18" charset="0"/>
                <a:cs typeface="Times New Roman" panose="02020603050405020304" pitchFamily="18" charset="0"/>
              </a:rPr>
              <a:t>việc </a:t>
            </a:r>
          </a:p>
          <a:p>
            <a:pPr lvl="1" algn="just">
              <a:lnSpc>
                <a:spcPct val="150000"/>
              </a:lnSpc>
              <a:spcBef>
                <a:spcPct val="0"/>
              </a:spcBef>
            </a:pPr>
            <a:r>
              <a:rPr lang="en-US" sz="3200" smtClean="0">
                <a:latin typeface="Times New Roman" panose="02020603050405020304" pitchFamily="18" charset="0"/>
                <a:cs typeface="Times New Roman" panose="02020603050405020304" pitchFamily="18" charset="0"/>
              </a:rPr>
              <a:t>phát triển một tựa game 2D đa nền tảng.</a:t>
            </a:r>
            <a:endParaRPr lang="vi-VN" sz="32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8868275"/>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76600" y="-3156686"/>
            <a:ext cx="4693046" cy="4693046"/>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397396" y="1321984"/>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1. Chướng ngại vật</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2286000" y="3848100"/>
            <a:ext cx="10591800" cy="4902236"/>
          </a:xfrm>
          <a:prstGeom prst="rect">
            <a:avLst/>
          </a:prstGeom>
        </p:spPr>
      </p:pic>
    </p:spTree>
    <p:extLst>
      <p:ext uri="{BB962C8B-B14F-4D97-AF65-F5344CB8AC3E}">
        <p14:creationId xmlns:p14="http://schemas.microsoft.com/office/powerpoint/2010/main" val="410101542"/>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grpSp>
        <p:nvGrpSpPr>
          <p:cNvPr id="2" name="Group 2"/>
          <p:cNvGrpSpPr/>
          <p:nvPr/>
        </p:nvGrpSpPr>
        <p:grpSpPr>
          <a:xfrm>
            <a:off x="-3295648" y="-3266680"/>
            <a:ext cx="4693046" cy="4693046"/>
            <a:chOff x="-3299" y="-19050"/>
            <a:chExt cx="812800" cy="812800"/>
          </a:xfrm>
        </p:grpSpPr>
        <p:sp>
          <p:nvSpPr>
            <p:cNvPr id="3" name="Freeform 3"/>
            <p:cNvSpPr/>
            <p:nvPr/>
          </p:nvSpPr>
          <p:spPr>
            <a:xfrm>
              <a:off x="-3299" y="-1905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latin typeface="Times New Roman" panose="02020603050405020304" pitchFamily="18" charset="0"/>
                <a:cs typeface="Times New Roman" panose="02020603050405020304" pitchFamily="18" charset="0"/>
              </a:endParaRPr>
            </a:p>
          </p:txBody>
        </p:sp>
      </p:grpSp>
      <p:sp>
        <p:nvSpPr>
          <p:cNvPr id="12" name="TextBox 12"/>
          <p:cNvSpPr txBox="1"/>
          <p:nvPr/>
        </p:nvSpPr>
        <p:spPr>
          <a:xfrm>
            <a:off x="1397396" y="1321984"/>
            <a:ext cx="8235255" cy="754950"/>
          </a:xfrm>
          <a:prstGeom prst="rect">
            <a:avLst/>
          </a:prstGeom>
        </p:spPr>
        <p:txBody>
          <a:bodyPr wrap="square" lIns="0" tIns="0" rIns="0" bIns="0" rtlCol="0" anchor="t">
            <a:spAutoFit/>
          </a:bodyPr>
          <a:lstStyle/>
          <a:p>
            <a:pPr algn="l">
              <a:lnSpc>
                <a:spcPts val="6300"/>
              </a:lnSpc>
              <a:spcBef>
                <a:spcPct val="0"/>
              </a:spcBef>
            </a:pPr>
            <a:r>
              <a:rPr lang="en-US" sz="4500" b="1" smtClean="0">
                <a:solidFill>
                  <a:srgbClr val="051D40"/>
                </a:solidFill>
                <a:latin typeface="Times New Roman" panose="02020603050405020304" pitchFamily="18" charset="0"/>
                <a:cs typeface="Times New Roman" panose="02020603050405020304" pitchFamily="18" charset="0"/>
              </a:rPr>
              <a:t>4. Kịch bản game</a:t>
            </a:r>
            <a:endParaRPr lang="en-US" sz="4500" b="1">
              <a:solidFill>
                <a:srgbClr val="051D40"/>
              </a:solidFill>
              <a:latin typeface="Times New Roman" panose="02020603050405020304" pitchFamily="18" charset="0"/>
              <a:cs typeface="Times New Roman" panose="02020603050405020304" pitchFamily="18" charset="0"/>
            </a:endParaRPr>
          </a:p>
        </p:txBody>
      </p:sp>
      <p:sp>
        <p:nvSpPr>
          <p:cNvPr id="15" name="TextBox 11"/>
          <p:cNvSpPr txBox="1"/>
          <p:nvPr/>
        </p:nvSpPr>
        <p:spPr>
          <a:xfrm>
            <a:off x="1600200" y="2129897"/>
            <a:ext cx="16459200" cy="2215991"/>
          </a:xfrm>
          <a:prstGeom prst="rect">
            <a:avLst/>
          </a:prstGeom>
        </p:spPr>
        <p:txBody>
          <a:bodyPr wrap="square" lIns="0" tIns="0" rIns="0" bIns="0" rtlCol="0" anchor="t">
            <a:spAutoFit/>
          </a:bodyPr>
          <a:lstStyle/>
          <a:p>
            <a:pPr lvl="0">
              <a:lnSpc>
                <a:spcPct val="150000"/>
              </a:lnSpc>
              <a:spcBef>
                <a:spcPct val="0"/>
              </a:spcBef>
            </a:pPr>
            <a:r>
              <a:rPr lang="en-US" sz="3200" b="1" spc="-40" smtClean="0">
                <a:solidFill>
                  <a:srgbClr val="051D40"/>
                </a:solidFill>
                <a:latin typeface="Times New Roman" panose="02020603050405020304" pitchFamily="18" charset="0"/>
                <a:cs typeface="Times New Roman" panose="02020603050405020304" pitchFamily="18" charset="0"/>
              </a:rPr>
              <a:t>4.1. Cách đối tượng trong game</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r>
              <a:rPr lang="en-US" sz="3200" b="1" spc="-40" smtClean="0">
                <a:solidFill>
                  <a:srgbClr val="051D40"/>
                </a:solidFill>
                <a:latin typeface="Times New Roman" panose="02020603050405020304" pitchFamily="18" charset="0"/>
                <a:cs typeface="Times New Roman" panose="02020603050405020304" pitchFamily="18" charset="0"/>
              </a:rPr>
              <a:t>2) Kẻ địch</a:t>
            </a:r>
          </a:p>
          <a:p>
            <a:pPr lvl="0">
              <a:lnSpc>
                <a:spcPct val="150000"/>
              </a:lnSpc>
              <a:spcBef>
                <a:spcPct val="0"/>
              </a:spcBef>
            </a:pPr>
            <a:r>
              <a:rPr lang="en-US" sz="3200" b="1" spc="-40">
                <a:solidFill>
                  <a:srgbClr val="051D40"/>
                </a:solidFill>
                <a:latin typeface="Times New Roman" panose="02020603050405020304" pitchFamily="18" charset="0"/>
                <a:cs typeface="Times New Roman" panose="02020603050405020304" pitchFamily="18" charset="0"/>
              </a:rPr>
              <a:t>	</a:t>
            </a:r>
            <a:endParaRPr lang="en-US" sz="3200" b="1" spc="-40" smtClean="0">
              <a:solidFill>
                <a:srgbClr val="051D40"/>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3810000" y="4398851"/>
            <a:ext cx="8610600" cy="4561493"/>
          </a:xfrm>
          <a:prstGeom prst="rect">
            <a:avLst/>
          </a:prstGeom>
        </p:spPr>
      </p:pic>
      <p:sp>
        <p:nvSpPr>
          <p:cNvPr id="9" name="TextBox 11"/>
          <p:cNvSpPr txBox="1"/>
          <p:nvPr/>
        </p:nvSpPr>
        <p:spPr>
          <a:xfrm>
            <a:off x="2971800" y="3735452"/>
            <a:ext cx="10744200" cy="738664"/>
          </a:xfrm>
          <a:prstGeom prst="rect">
            <a:avLst/>
          </a:prstGeom>
        </p:spPr>
        <p:txBody>
          <a:bodyPr wrap="square" lIns="0" tIns="0" rIns="0" bIns="0" rtlCol="0" anchor="t">
            <a:spAutoFit/>
          </a:bodyPr>
          <a:lstStyle/>
          <a:p>
            <a:pPr lvl="0">
              <a:lnSpc>
                <a:spcPct val="150000"/>
              </a:lnSpc>
              <a:spcBef>
                <a:spcPct val="0"/>
              </a:spcBef>
            </a:pPr>
            <a:r>
              <a:rPr lang="en-US" sz="3200" spc="-40" smtClean="0">
                <a:latin typeface="Times New Roman" panose="02020603050405020304" pitchFamily="18" charset="0"/>
                <a:cs typeface="Times New Roman" panose="02020603050405020304" pitchFamily="18" charset="0"/>
              </a:rPr>
              <a:t>Đặc điểm: Tốc độ di chuyển nhanh, máu thấp</a:t>
            </a:r>
          </a:p>
        </p:txBody>
      </p:sp>
    </p:spTree>
    <p:extLst>
      <p:ext uri="{BB962C8B-B14F-4D97-AF65-F5344CB8AC3E}">
        <p14:creationId xmlns:p14="http://schemas.microsoft.com/office/powerpoint/2010/main" val="2754276768"/>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TotalTime>
  <Words>972</Words>
  <Application>Microsoft Office PowerPoint</Application>
  <PresentationFormat>Custom</PresentationFormat>
  <Paragraphs>108</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Times New Roman</vt:lpstr>
      <vt:lpstr>Calibri</vt:lpstr>
      <vt:lpstr>Poppins</vt:lpstr>
      <vt:lpstr>Open Sans Extra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ADMIN</cp:lastModifiedBy>
  <cp:revision>68</cp:revision>
  <dcterms:created xsi:type="dcterms:W3CDTF">2006-08-16T00:00:00Z</dcterms:created>
  <dcterms:modified xsi:type="dcterms:W3CDTF">2024-05-28T02:14:14Z</dcterms:modified>
  <dc:identifier>DAGGYlj8ErQ</dc:identifier>
</cp:coreProperties>
</file>

<file path=docProps/thumbnail.jpeg>
</file>